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810" r:id="rId2"/>
  </p:sldMasterIdLst>
  <p:notesMasterIdLst>
    <p:notesMasterId r:id="rId111"/>
  </p:notesMasterIdLst>
  <p:sldIdLst>
    <p:sldId id="256" r:id="rId3"/>
    <p:sldId id="337" r:id="rId4"/>
    <p:sldId id="338" r:id="rId5"/>
    <p:sldId id="339" r:id="rId6"/>
    <p:sldId id="340" r:id="rId7"/>
    <p:sldId id="341" r:id="rId8"/>
    <p:sldId id="342" r:id="rId9"/>
    <p:sldId id="257" r:id="rId10"/>
    <p:sldId id="348" r:id="rId11"/>
    <p:sldId id="269" r:id="rId12"/>
    <p:sldId id="260" r:id="rId13"/>
    <p:sldId id="261" r:id="rId14"/>
    <p:sldId id="349" r:id="rId15"/>
    <p:sldId id="262" r:id="rId16"/>
    <p:sldId id="350" r:id="rId17"/>
    <p:sldId id="265" r:id="rId18"/>
    <p:sldId id="266" r:id="rId19"/>
    <p:sldId id="267" r:id="rId20"/>
    <p:sldId id="270" r:id="rId21"/>
    <p:sldId id="272" r:id="rId22"/>
    <p:sldId id="273" r:id="rId23"/>
    <p:sldId id="414" r:id="rId24"/>
    <p:sldId id="415" r:id="rId25"/>
    <p:sldId id="416" r:id="rId26"/>
    <p:sldId id="275" r:id="rId27"/>
    <p:sldId id="277" r:id="rId28"/>
    <p:sldId id="278" r:id="rId29"/>
    <p:sldId id="351" r:id="rId30"/>
    <p:sldId id="279" r:id="rId31"/>
    <p:sldId id="352" r:id="rId32"/>
    <p:sldId id="417" r:id="rId33"/>
    <p:sldId id="418" r:id="rId34"/>
    <p:sldId id="280" r:id="rId35"/>
    <p:sldId id="281" r:id="rId36"/>
    <p:sldId id="282" r:id="rId37"/>
    <p:sldId id="283" r:id="rId38"/>
    <p:sldId id="285" r:id="rId39"/>
    <p:sldId id="286" r:id="rId40"/>
    <p:sldId id="287" r:id="rId41"/>
    <p:sldId id="355" r:id="rId42"/>
    <p:sldId id="288" r:id="rId43"/>
    <p:sldId id="406" r:id="rId44"/>
    <p:sldId id="408" r:id="rId45"/>
    <p:sldId id="289" r:id="rId46"/>
    <p:sldId id="291" r:id="rId47"/>
    <p:sldId id="364" r:id="rId48"/>
    <p:sldId id="365" r:id="rId49"/>
    <p:sldId id="366" r:id="rId50"/>
    <p:sldId id="367" r:id="rId51"/>
    <p:sldId id="419" r:id="rId52"/>
    <p:sldId id="420" r:id="rId53"/>
    <p:sldId id="421" r:id="rId54"/>
    <p:sldId id="368" r:id="rId55"/>
    <p:sldId id="369" r:id="rId56"/>
    <p:sldId id="370" r:id="rId57"/>
    <p:sldId id="306" r:id="rId58"/>
    <p:sldId id="307" r:id="rId59"/>
    <p:sldId id="371" r:id="rId60"/>
    <p:sldId id="374" r:id="rId61"/>
    <p:sldId id="372" r:id="rId62"/>
    <p:sldId id="373" r:id="rId63"/>
    <p:sldId id="297" r:id="rId64"/>
    <p:sldId id="299" r:id="rId65"/>
    <p:sldId id="409" r:id="rId66"/>
    <p:sldId id="375" r:id="rId67"/>
    <p:sldId id="376" r:id="rId68"/>
    <p:sldId id="377" r:id="rId69"/>
    <p:sldId id="378" r:id="rId70"/>
    <p:sldId id="388" r:id="rId71"/>
    <p:sldId id="389" r:id="rId72"/>
    <p:sldId id="390" r:id="rId73"/>
    <p:sldId id="379" r:id="rId74"/>
    <p:sldId id="380" r:id="rId75"/>
    <p:sldId id="381" r:id="rId76"/>
    <p:sldId id="382" r:id="rId77"/>
    <p:sldId id="385" r:id="rId78"/>
    <p:sldId id="384" r:id="rId79"/>
    <p:sldId id="386" r:id="rId80"/>
    <p:sldId id="387" r:id="rId81"/>
    <p:sldId id="308" r:id="rId82"/>
    <p:sldId id="309" r:id="rId83"/>
    <p:sldId id="311" r:id="rId84"/>
    <p:sldId id="312" r:id="rId85"/>
    <p:sldId id="334" r:id="rId86"/>
    <p:sldId id="313" r:id="rId87"/>
    <p:sldId id="314" r:id="rId88"/>
    <p:sldId id="315" r:id="rId89"/>
    <p:sldId id="316" r:id="rId90"/>
    <p:sldId id="317" r:id="rId91"/>
    <p:sldId id="318" r:id="rId92"/>
    <p:sldId id="319" r:id="rId93"/>
    <p:sldId id="321" r:id="rId94"/>
    <p:sldId id="336" r:id="rId95"/>
    <p:sldId id="323" r:id="rId96"/>
    <p:sldId id="335" r:id="rId97"/>
    <p:sldId id="325" r:id="rId98"/>
    <p:sldId id="326" r:id="rId99"/>
    <p:sldId id="398" r:id="rId100"/>
    <p:sldId id="399" r:id="rId101"/>
    <p:sldId id="402" r:id="rId102"/>
    <p:sldId id="393" r:id="rId103"/>
    <p:sldId id="394" r:id="rId104"/>
    <p:sldId id="395" r:id="rId105"/>
    <p:sldId id="391" r:id="rId106"/>
    <p:sldId id="392" r:id="rId107"/>
    <p:sldId id="397" r:id="rId108"/>
    <p:sldId id="403" r:id="rId109"/>
    <p:sldId id="410"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81" autoAdjust="0"/>
    <p:restoredTop sz="81759" autoAdjust="0"/>
  </p:normalViewPr>
  <p:slideViewPr>
    <p:cSldViewPr snapToGrid="0">
      <p:cViewPr varScale="1">
        <p:scale>
          <a:sx n="67" d="100"/>
          <a:sy n="67" d="100"/>
        </p:scale>
        <p:origin x="1469" y="58"/>
      </p:cViewPr>
      <p:guideLst/>
    </p:cSldViewPr>
  </p:slideViewPr>
  <p:outlineViewPr>
    <p:cViewPr>
      <p:scale>
        <a:sx n="33" d="100"/>
        <a:sy n="33" d="100"/>
      </p:scale>
      <p:origin x="0" y="-6038"/>
    </p:cViewPr>
  </p:outlineViewPr>
  <p:notesTextViewPr>
    <p:cViewPr>
      <p:scale>
        <a:sx n="125" d="100"/>
        <a:sy n="125" d="100"/>
      </p:scale>
      <p:origin x="0" y="0"/>
    </p:cViewPr>
  </p:notesTextViewPr>
  <p:sorterViewPr>
    <p:cViewPr>
      <p:scale>
        <a:sx n="146" d="100"/>
        <a:sy n="146" d="100"/>
      </p:scale>
      <p:origin x="0" y="-8724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2E6A0-E256-4811-B201-DB8147D1C7ED}" type="datetimeFigureOut">
              <a:rPr lang="en-IN" smtClean="0"/>
              <a:t>14-02-2017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3C823-895F-41EF-A84B-5A883419CCAC}" type="slidenum">
              <a:rPr lang="en-IN" smtClean="0"/>
              <a:t>‹#›</a:t>
            </a:fld>
            <a:endParaRPr lang="en-IN"/>
          </a:p>
        </p:txBody>
      </p:sp>
    </p:spTree>
    <p:extLst>
      <p:ext uri="{BB962C8B-B14F-4D97-AF65-F5344CB8AC3E}">
        <p14:creationId xmlns:p14="http://schemas.microsoft.com/office/powerpoint/2010/main" val="372650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Essential for improving patient outcomes</a:t>
            </a:r>
          </a:p>
        </p:txBody>
      </p:sp>
      <p:sp>
        <p:nvSpPr>
          <p:cNvPr id="4" name="Slide Number Placeholder 3"/>
          <p:cNvSpPr>
            <a:spLocks noGrp="1"/>
          </p:cNvSpPr>
          <p:nvPr>
            <p:ph type="sldNum" sz="quarter" idx="10"/>
          </p:nvPr>
        </p:nvSpPr>
        <p:spPr/>
        <p:txBody>
          <a:bodyPr/>
          <a:lstStyle/>
          <a:p>
            <a:fld id="{8AD13B81-01B2-443B-9935-6623A6908EA5}" type="slidenum">
              <a:rPr lang="en-IN" smtClean="0"/>
              <a:t>3</a:t>
            </a:fld>
            <a:endParaRPr lang="en-IN"/>
          </a:p>
        </p:txBody>
      </p:sp>
    </p:spTree>
    <p:extLst>
      <p:ext uri="{BB962C8B-B14F-4D97-AF65-F5344CB8AC3E}">
        <p14:creationId xmlns:p14="http://schemas.microsoft.com/office/powerpoint/2010/main" val="377254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Frank/Starling law</a:t>
            </a:r>
          </a:p>
          <a:p>
            <a:r>
              <a:rPr lang="en-IN" sz="1200" b="0" i="0" u="none" strike="noStrike" kern="1200" baseline="0" dirty="0">
                <a:solidFill>
                  <a:schemeClr val="tx1"/>
                </a:solidFill>
                <a:latin typeface="+mn-lt"/>
                <a:ea typeface="+mn-ea"/>
                <a:cs typeface="+mn-cs"/>
              </a:rPr>
              <a:t>The greater the muscle </a:t>
            </a:r>
            <a:r>
              <a:rPr lang="en-IN" sz="1200" b="0" i="0" u="none" strike="noStrike" kern="1200" baseline="0" dirty="0" err="1">
                <a:solidFill>
                  <a:schemeClr val="tx1"/>
                </a:solidFill>
                <a:latin typeface="+mn-lt"/>
                <a:ea typeface="+mn-ea"/>
                <a:cs typeface="+mn-cs"/>
              </a:rPr>
              <a:t>fibers</a:t>
            </a:r>
            <a:r>
              <a:rPr lang="en-IN" sz="1200" b="0" i="0" u="none" strike="noStrike" kern="1200" baseline="0" dirty="0">
                <a:solidFill>
                  <a:schemeClr val="tx1"/>
                </a:solidFill>
                <a:latin typeface="+mn-lt"/>
                <a:ea typeface="+mn-ea"/>
                <a:cs typeface="+mn-cs"/>
              </a:rPr>
              <a:t> are stretched during diastole, the stronger the next contraction, up to a certain point. The </a:t>
            </a:r>
            <a:r>
              <a:rPr lang="en-IN" sz="1200" b="0" i="0" u="none" strike="noStrike" kern="1200" baseline="0" dirty="0" err="1">
                <a:solidFill>
                  <a:schemeClr val="tx1"/>
                </a:solidFill>
                <a:latin typeface="+mn-lt"/>
                <a:ea typeface="+mn-ea"/>
                <a:cs typeface="+mn-cs"/>
              </a:rPr>
              <a:t>fibers</a:t>
            </a:r>
            <a:r>
              <a:rPr lang="en-IN" sz="1200" b="0" i="0" u="none" strike="noStrike" kern="1200" baseline="0" dirty="0">
                <a:solidFill>
                  <a:schemeClr val="tx1"/>
                </a:solidFill>
                <a:latin typeface="+mn-lt"/>
                <a:ea typeface="+mn-ea"/>
                <a:cs typeface="+mn-cs"/>
              </a:rPr>
              <a:t> can only stretch to a certain</a:t>
            </a:r>
          </a:p>
          <a:p>
            <a:r>
              <a:rPr lang="en-IN" sz="1200" b="0" i="0" u="none" strike="noStrike" kern="1200" baseline="0" dirty="0">
                <a:solidFill>
                  <a:schemeClr val="tx1"/>
                </a:solidFill>
                <a:latin typeface="+mn-lt"/>
                <a:ea typeface="+mn-ea"/>
                <a:cs typeface="+mn-cs"/>
              </a:rPr>
              <a:t>point before they lose their resilience and elasticity, resulting in decreased </a:t>
            </a:r>
            <a:r>
              <a:rPr lang="en-IN" sz="1200" b="0" i="0" u="none" strike="noStrike" kern="1200" baseline="0" dirty="0" err="1">
                <a:solidFill>
                  <a:schemeClr val="tx1"/>
                </a:solidFill>
                <a:latin typeface="+mn-lt"/>
                <a:ea typeface="+mn-ea"/>
                <a:cs typeface="+mn-cs"/>
              </a:rPr>
              <a:t>CO.The</a:t>
            </a:r>
            <a:r>
              <a:rPr lang="en-IN" sz="1200" b="0" i="0" u="none" strike="noStrike" kern="1200" baseline="0" dirty="0">
                <a:solidFill>
                  <a:schemeClr val="tx1"/>
                </a:solidFill>
                <a:latin typeface="+mn-lt"/>
                <a:ea typeface="+mn-ea"/>
                <a:cs typeface="+mn-cs"/>
              </a:rPr>
              <a:t> left ventricular end diastolic pressure (LVEDP) is used as an indication of </a:t>
            </a:r>
            <a:r>
              <a:rPr lang="en-IN" sz="1200" b="0" i="0" u="none" strike="noStrike" kern="1200" baseline="0" dirty="0" err="1">
                <a:solidFill>
                  <a:schemeClr val="tx1"/>
                </a:solidFill>
                <a:latin typeface="+mn-lt"/>
                <a:ea typeface="+mn-ea"/>
                <a:cs typeface="+mn-cs"/>
              </a:rPr>
              <a:t>ventricularr</a:t>
            </a:r>
            <a:r>
              <a:rPr lang="en-IN" sz="1200" b="0" i="0" u="none" strike="noStrike" kern="1200" baseline="0" dirty="0">
                <a:solidFill>
                  <a:schemeClr val="tx1"/>
                </a:solidFill>
                <a:latin typeface="+mn-lt"/>
                <a:ea typeface="+mn-ea"/>
                <a:cs typeface="+mn-cs"/>
              </a:rPr>
              <a:t> volume. Preload has also been termed “filling pressure” and is clinically measured by the pulmonary capillary wedge pressure</a:t>
            </a:r>
          </a:p>
          <a:p>
            <a:r>
              <a:rPr lang="en-IN" dirty="0"/>
              <a:t>The most important concept to keep in mind regarding Starling’s law of the heart is that there is an optimal preload pressure in each clinical situation</a:t>
            </a:r>
          </a:p>
          <a:p>
            <a:r>
              <a:rPr lang="en-IN" dirty="0"/>
              <a:t> In a diseased heart necessitating IAB support, preload is usually increased to such a point that “over-stretching” of the ventricular chamber has occurred resulting in a decreased CO</a:t>
            </a:r>
          </a:p>
          <a:p>
            <a:r>
              <a:rPr lang="en-IN" dirty="0"/>
              <a:t> The goal of the IAB in such a disease state is to decrease or “optimize” preload by ensuring a filling pressure high enough to obtain the highest CO on the Starling curve but not so high as to cause pulmonary congestion</a:t>
            </a:r>
          </a:p>
          <a:p>
            <a:r>
              <a:rPr lang="en-IN" dirty="0"/>
              <a:t> In addition preload is a component of MVO2, so as PCWP increases, MVO2 increases</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19</a:t>
            </a:fld>
            <a:endParaRPr lang="en-IN"/>
          </a:p>
        </p:txBody>
      </p:sp>
    </p:spTree>
    <p:extLst>
      <p:ext uri="{BB962C8B-B14F-4D97-AF65-F5344CB8AC3E}">
        <p14:creationId xmlns:p14="http://schemas.microsoft.com/office/powerpoint/2010/main" val="70942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a:t>
            </a:r>
            <a:r>
              <a:rPr lang="en-IN" dirty="0" err="1"/>
              <a:t>hematocrit</a:t>
            </a:r>
            <a:r>
              <a:rPr lang="en-IN" dirty="0"/>
              <a:t> has a large influence on the mass of blood. The higher the mass the more inertia that needs to be generated to achieve blood movement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If the AEDP is 80mm Hg, then the left ventricle must generate 81mm Hg to open the aortic valve to achieve some forward blood flow</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20</a:t>
            </a:fld>
            <a:endParaRPr lang="en-IN"/>
          </a:p>
        </p:txBody>
      </p:sp>
    </p:spTree>
    <p:extLst>
      <p:ext uri="{BB962C8B-B14F-4D97-AF65-F5344CB8AC3E}">
        <p14:creationId xmlns:p14="http://schemas.microsoft.com/office/powerpoint/2010/main" val="19840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Preload/Afterload may increase/decrease contractility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An indication of contractility is the ejection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normal EF is 65-75%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21</a:t>
            </a:fld>
            <a:endParaRPr lang="en-IN"/>
          </a:p>
        </p:txBody>
      </p:sp>
    </p:spTree>
    <p:extLst>
      <p:ext uri="{BB962C8B-B14F-4D97-AF65-F5344CB8AC3E}">
        <p14:creationId xmlns:p14="http://schemas.microsoft.com/office/powerpoint/2010/main" val="287289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due to compression of coronary blood vessels within myocardium during systole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Left heart pressures are much higher than the right side</a:t>
            </a:r>
          </a:p>
          <a:p>
            <a:pPr algn="just">
              <a:lnSpc>
                <a:spcPct val="150000"/>
              </a:lnSpc>
            </a:pPr>
            <a:r>
              <a:rPr lang="en-IN" dirty="0"/>
              <a:t>The coronary arteries - innervated by sympathetic and parasympathetic nervous systems</a:t>
            </a:r>
          </a:p>
          <a:p>
            <a:pPr algn="just">
              <a:lnSpc>
                <a:spcPct val="150000"/>
              </a:lnSpc>
            </a:pPr>
            <a:r>
              <a:rPr lang="en-IN" dirty="0"/>
              <a:t> Alpha receptor -vasoconstriction </a:t>
            </a:r>
          </a:p>
          <a:p>
            <a:pPr algn="just">
              <a:lnSpc>
                <a:spcPct val="150000"/>
              </a:lnSpc>
            </a:pPr>
            <a:r>
              <a:rPr lang="en-IN" dirty="0"/>
              <a:t>beta-2 receptor and the </a:t>
            </a:r>
            <a:r>
              <a:rPr lang="en-IN" dirty="0" err="1"/>
              <a:t>vagus</a:t>
            </a:r>
            <a:r>
              <a:rPr lang="en-IN" dirty="0"/>
              <a:t> nerve - vasodilatation</a:t>
            </a:r>
          </a:p>
          <a:p>
            <a:pPr algn="just">
              <a:lnSpc>
                <a:spcPct val="150000"/>
              </a:lnSpc>
            </a:pPr>
            <a:r>
              <a:rPr lang="en-IN" dirty="0"/>
              <a:t>Regional perfusion is regulated by metabolic factors</a:t>
            </a:r>
          </a:p>
          <a:p>
            <a:pPr algn="just">
              <a:lnSpc>
                <a:spcPct val="150000"/>
              </a:lnSpc>
            </a:pPr>
            <a:r>
              <a:rPr lang="en-IN" dirty="0"/>
              <a:t>Mediators like carbon </a:t>
            </a:r>
            <a:r>
              <a:rPr lang="en-IN" dirty="0" err="1"/>
              <a:t>dioxide,adenosine</a:t>
            </a:r>
            <a:r>
              <a:rPr lang="en-IN" dirty="0"/>
              <a:t>, hydrogen ions, phosphate, prostaglandins and potassium cause vasodilatation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8AD13B81-01B2-443B-9935-6623A6908EA5}" type="slidenum">
              <a:rPr lang="en-IN" smtClean="0"/>
              <a:t>22</a:t>
            </a:fld>
            <a:endParaRPr lang="en-IN"/>
          </a:p>
        </p:txBody>
      </p:sp>
    </p:spTree>
    <p:extLst>
      <p:ext uri="{BB962C8B-B14F-4D97-AF65-F5344CB8AC3E}">
        <p14:creationId xmlns:p14="http://schemas.microsoft.com/office/powerpoint/2010/main" val="183884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but in severely diseased states, coronary blood flow can become tremendously impaired necessitating higher perfusion pressures to supply the same amount of blood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It is difficult to extract more oxygen than this, but the myocardium can increase its oxygen consumption several-fold during periods of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How then, if most of the oxygen is extracted from arterial blood, can the myocardium increase the amount of delivered oxygen to meet the metabolic needs? Oxygen delivery is improved by increasing blood flow through the coronary arteries by a process called autoregulation. The limiting factor of increased oxygen delivery in diseased hearts is the inability to dilate coronary arteries further to meet the demands of increased flow and supply. It is important to distinguish between oxygen demand, oxygen supply and oxygen consumption. The consumption cannot increase to meet demand if supply of oxygen  is insufficient.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25</a:t>
            </a:fld>
            <a:endParaRPr lang="en-IN"/>
          </a:p>
        </p:txBody>
      </p:sp>
    </p:spTree>
    <p:extLst>
      <p:ext uri="{BB962C8B-B14F-4D97-AF65-F5344CB8AC3E}">
        <p14:creationId xmlns:p14="http://schemas.microsoft.com/office/powerpoint/2010/main" val="7808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27</a:t>
            </a:fld>
            <a:endParaRPr lang="en-IN"/>
          </a:p>
        </p:txBody>
      </p:sp>
    </p:spTree>
    <p:extLst>
      <p:ext uri="{BB962C8B-B14F-4D97-AF65-F5344CB8AC3E}">
        <p14:creationId xmlns:p14="http://schemas.microsoft.com/office/powerpoint/2010/main" val="76443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8AD13B81-01B2-443B-9935-6623A6908EA5}" type="slidenum">
              <a:rPr lang="en-IN" smtClean="0"/>
              <a:t>31</a:t>
            </a:fld>
            <a:endParaRPr lang="en-IN"/>
          </a:p>
        </p:txBody>
      </p:sp>
    </p:spTree>
    <p:extLst>
      <p:ext uri="{BB962C8B-B14F-4D97-AF65-F5344CB8AC3E}">
        <p14:creationId xmlns:p14="http://schemas.microsoft.com/office/powerpoint/2010/main" val="273714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32</a:t>
            </a:fld>
            <a:endParaRPr lang="en-IN"/>
          </a:p>
        </p:txBody>
      </p:sp>
    </p:spTree>
    <p:extLst>
      <p:ext uri="{BB962C8B-B14F-4D97-AF65-F5344CB8AC3E}">
        <p14:creationId xmlns:p14="http://schemas.microsoft.com/office/powerpoint/2010/main" val="90108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This placement is critical for proper operation and avoidance of arterial tributary obstruction.</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34</a:t>
            </a:fld>
            <a:endParaRPr lang="en-IN"/>
          </a:p>
        </p:txBody>
      </p:sp>
    </p:spTree>
    <p:extLst>
      <p:ext uri="{BB962C8B-B14F-4D97-AF65-F5344CB8AC3E}">
        <p14:creationId xmlns:p14="http://schemas.microsoft.com/office/powerpoint/2010/main" val="101098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Since the volume in the aorta is suddenly increased, and the aortic wall is fairly rigid, the intra-aortic pressure increases sharply</a:t>
            </a:r>
          </a:p>
          <a:p>
            <a:r>
              <a:rPr lang="en-IN" dirty="0"/>
              <a:t>With deflation of the intra-aortic balloon, the chain of events is in the reverse. A sudden 40cc fall in aortic volume causes a sudden decrease in aortic pressure within that localized area. In response to the local fall in pressure, the blood in adjacent areas moves to normalize the pressure within the aortic cavity as a whole.</a:t>
            </a:r>
          </a:p>
          <a:p>
            <a:r>
              <a:rPr lang="en-IN" dirty="0"/>
              <a:t>Displacement of blood volume (both away from the balloon on inflation and toward the balloon on deflation) is the mechanism by which the IABP alters the hemodynamic state</a:t>
            </a:r>
          </a:p>
          <a:p>
            <a:r>
              <a:rPr lang="en-IN" dirty="0"/>
              <a:t> In order to obtain beneficial hemodynamic changes the inflation and deflation of the balloon must occur at optimum times in the cardiac cycle</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36</a:t>
            </a:fld>
            <a:endParaRPr lang="en-IN"/>
          </a:p>
        </p:txBody>
      </p:sp>
    </p:spTree>
    <p:extLst>
      <p:ext uri="{BB962C8B-B14F-4D97-AF65-F5344CB8AC3E}">
        <p14:creationId xmlns:p14="http://schemas.microsoft.com/office/powerpoint/2010/main" val="386475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EBAA01-AD16-4A5F-8966-80911424F7F0}"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2556577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by activating the valve unit and allowing either opening of the valve in order to deliver the gas or closure of the valve unit in order to stop the gas flow</a:t>
            </a:r>
          </a:p>
        </p:txBody>
      </p:sp>
      <p:sp>
        <p:nvSpPr>
          <p:cNvPr id="4" name="Slide Number Placeholder 3"/>
          <p:cNvSpPr>
            <a:spLocks noGrp="1"/>
          </p:cNvSpPr>
          <p:nvPr>
            <p:ph type="sldNum" sz="quarter" idx="10"/>
          </p:nvPr>
        </p:nvSpPr>
        <p:spPr/>
        <p:txBody>
          <a:bodyPr/>
          <a:lstStyle/>
          <a:p>
            <a:fld id="{8AD13B81-01B2-443B-9935-6623A6908EA5}" type="slidenum">
              <a:rPr lang="en-IN" smtClean="0"/>
              <a:t>58</a:t>
            </a:fld>
            <a:endParaRPr lang="en-IN"/>
          </a:p>
        </p:txBody>
      </p:sp>
    </p:spTree>
    <p:extLst>
      <p:ext uri="{BB962C8B-B14F-4D97-AF65-F5344CB8AC3E}">
        <p14:creationId xmlns:p14="http://schemas.microsoft.com/office/powerpoint/2010/main" val="119913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Good assessment prior to insertion documents the need for therapy and provides a baseline for</a:t>
            </a:r>
          </a:p>
          <a:p>
            <a:r>
              <a:rPr lang="en-IN" dirty="0"/>
              <a:t>evaluation of treatment efficacy. The circulation to both legs should be evaluated prior to</a:t>
            </a:r>
          </a:p>
          <a:p>
            <a:r>
              <a:rPr lang="en-IN" dirty="0"/>
              <a:t>insertion, to determine the best side for insertion and to establish a baseline.</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62</a:t>
            </a:fld>
            <a:endParaRPr lang="en-IN"/>
          </a:p>
        </p:txBody>
      </p:sp>
    </p:spTree>
    <p:extLst>
      <p:ext uri="{BB962C8B-B14F-4D97-AF65-F5344CB8AC3E}">
        <p14:creationId xmlns:p14="http://schemas.microsoft.com/office/powerpoint/2010/main" val="1508781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pPr>
            <a:r>
              <a:rPr lang="en-IN" dirty="0"/>
              <a:t>Should be chosen with respect to the patient size</a:t>
            </a:r>
          </a:p>
          <a:p>
            <a:pPr algn="just">
              <a:lnSpc>
                <a:spcPct val="200000"/>
              </a:lnSpc>
            </a:pPr>
            <a:r>
              <a:rPr lang="en-IN" dirty="0"/>
              <a:t> For improved safety and effectiveness of balloon </a:t>
            </a:r>
            <a:r>
              <a:rPr lang="en-IN" dirty="0" err="1"/>
              <a:t>counterpulsation</a:t>
            </a:r>
            <a:endParaRPr lang="en-IN" dirty="0"/>
          </a:p>
          <a:p>
            <a:pPr algn="just">
              <a:lnSpc>
                <a:spcPct val="200000"/>
              </a:lnSpc>
            </a:pPr>
            <a:r>
              <a:rPr lang="en-IN" dirty="0"/>
              <a:t>Generally chosen by the patient’s height and possibly aortic diameter so that the balloon is positioned above the renal vasculature</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63</a:t>
            </a:fld>
            <a:endParaRPr lang="en-IN"/>
          </a:p>
        </p:txBody>
      </p:sp>
    </p:spTree>
    <p:extLst>
      <p:ext uri="{BB962C8B-B14F-4D97-AF65-F5344CB8AC3E}">
        <p14:creationId xmlns:p14="http://schemas.microsoft.com/office/powerpoint/2010/main" val="117877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E57E9-F157-D843-B590-ADE8BA248D3B}" type="slidenum">
              <a:rPr lang="en-US" smtClean="0"/>
              <a:t>68</a:t>
            </a:fld>
            <a:endParaRPr lang="en-US"/>
          </a:p>
        </p:txBody>
      </p:sp>
    </p:spTree>
    <p:extLst>
      <p:ext uri="{BB962C8B-B14F-4D97-AF65-F5344CB8AC3E}">
        <p14:creationId xmlns:p14="http://schemas.microsoft.com/office/powerpoint/2010/main" val="406825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Widened QRS complexes may not be recognized, such as bundle branch blocks</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73</a:t>
            </a:fld>
            <a:endParaRPr lang="en-IN"/>
          </a:p>
        </p:txBody>
      </p:sp>
    </p:spTree>
    <p:extLst>
      <p:ext uri="{BB962C8B-B14F-4D97-AF65-F5344CB8AC3E}">
        <p14:creationId xmlns:p14="http://schemas.microsoft.com/office/powerpoint/2010/main" val="248623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Single or dual pacer spikes with no ECG/AP.</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77</a:t>
            </a:fld>
            <a:endParaRPr lang="en-IN"/>
          </a:p>
        </p:txBody>
      </p:sp>
    </p:spTree>
    <p:extLst>
      <p:ext uri="{BB962C8B-B14F-4D97-AF65-F5344CB8AC3E}">
        <p14:creationId xmlns:p14="http://schemas.microsoft.com/office/powerpoint/2010/main" val="386697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err="1"/>
              <a:t>AutoPilot</a:t>
            </a:r>
            <a:r>
              <a:rPr lang="en-IN" dirty="0"/>
              <a:t>™: Single pacer with R wave &gt; 100msec after pacer</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78</a:t>
            </a:fld>
            <a:endParaRPr lang="en-IN"/>
          </a:p>
        </p:txBody>
      </p:sp>
    </p:spTree>
    <p:extLst>
      <p:ext uri="{BB962C8B-B14F-4D97-AF65-F5344CB8AC3E}">
        <p14:creationId xmlns:p14="http://schemas.microsoft.com/office/powerpoint/2010/main" val="318861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a:t>
            </a:r>
            <a:r>
              <a:rPr lang="en-IN" dirty="0" err="1"/>
              <a:t>AutoPilot</a:t>
            </a:r>
            <a:r>
              <a:rPr lang="en-IN" dirty="0"/>
              <a:t>™ will NEVER choose this trigger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Selection of this trigger is only available in Operator mode and must be confirmed by an additional keystroke</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79</a:t>
            </a:fld>
            <a:endParaRPr lang="en-IN"/>
          </a:p>
        </p:txBody>
      </p:sp>
    </p:spTree>
    <p:extLst>
      <p:ext uri="{BB962C8B-B14F-4D97-AF65-F5344CB8AC3E}">
        <p14:creationId xmlns:p14="http://schemas.microsoft.com/office/powerpoint/2010/main" val="3460424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device that affects the cardiovascular system in a mechanical manner</a:t>
            </a:r>
          </a:p>
        </p:txBody>
      </p:sp>
      <p:sp>
        <p:nvSpPr>
          <p:cNvPr id="4" name="Slide Number Placeholder 3"/>
          <p:cNvSpPr>
            <a:spLocks noGrp="1"/>
          </p:cNvSpPr>
          <p:nvPr>
            <p:ph type="sldNum" sz="quarter" idx="10"/>
          </p:nvPr>
        </p:nvSpPr>
        <p:spPr/>
        <p:txBody>
          <a:bodyPr/>
          <a:lstStyle/>
          <a:p>
            <a:fld id="{25A3C823-895F-41EF-A84B-5A883419CCAC}" type="slidenum">
              <a:rPr lang="en-IN" smtClean="0"/>
              <a:t>80</a:t>
            </a:fld>
            <a:endParaRPr lang="en-IN"/>
          </a:p>
        </p:txBody>
      </p:sp>
    </p:spTree>
    <p:extLst>
      <p:ext uri="{BB962C8B-B14F-4D97-AF65-F5344CB8AC3E}">
        <p14:creationId xmlns:p14="http://schemas.microsoft.com/office/powerpoint/2010/main" val="1247308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onset of systole first begins with the IVC phase</a:t>
            </a:r>
          </a:p>
          <a:p>
            <a:r>
              <a:rPr lang="en-IN" dirty="0"/>
              <a:t> The IVC phase occurs milliseconds before the upstroke on the arterial pressure waveform</a:t>
            </a:r>
          </a:p>
          <a:p>
            <a:r>
              <a:rPr lang="en-IN" dirty="0"/>
              <a:t> The aortic valve opens when the pressure in the LV exceeds the pressure in the aorta</a:t>
            </a:r>
          </a:p>
          <a:p>
            <a:r>
              <a:rPr lang="en-IN" dirty="0"/>
              <a:t> Rapid ejection occurs and the ventricle delivers 65-75% of its stroke volume</a:t>
            </a:r>
          </a:p>
          <a:p>
            <a:r>
              <a:rPr lang="en-IN" dirty="0"/>
              <a:t> The pressure generated is the peak systolic pressure (PSP or SYS)</a:t>
            </a:r>
          </a:p>
          <a:p>
            <a:r>
              <a:rPr lang="en-IN" dirty="0"/>
              <a:t> After the Peak Systolic Pressure, flow velocity declines until the pressure in the ventricle falls below the pressure in the aorta, and the aortic valve closes (DN)</a:t>
            </a:r>
          </a:p>
          <a:p>
            <a:r>
              <a:rPr lang="en-IN" dirty="0"/>
              <a:t> The blood in the aorta flows to the periphery in the runoff phase</a:t>
            </a:r>
          </a:p>
          <a:p>
            <a:r>
              <a:rPr lang="en-IN" dirty="0"/>
              <a:t> The cycle then repeats itself</a:t>
            </a:r>
          </a:p>
          <a:p>
            <a:r>
              <a:rPr lang="en-IN" dirty="0"/>
              <a:t>Aortic valve opening</a:t>
            </a:r>
          </a:p>
        </p:txBody>
      </p:sp>
      <p:sp>
        <p:nvSpPr>
          <p:cNvPr id="4" name="Slide Number Placeholder 3"/>
          <p:cNvSpPr>
            <a:spLocks noGrp="1"/>
          </p:cNvSpPr>
          <p:nvPr>
            <p:ph type="sldNum" sz="quarter" idx="10"/>
          </p:nvPr>
        </p:nvSpPr>
        <p:spPr/>
        <p:txBody>
          <a:bodyPr/>
          <a:lstStyle/>
          <a:p>
            <a:fld id="{25A3C823-895F-41EF-A84B-5A883419CCAC}" type="slidenum">
              <a:rPr lang="en-IN" smtClean="0"/>
              <a:t>81</a:t>
            </a:fld>
            <a:endParaRPr lang="en-IN"/>
          </a:p>
        </p:txBody>
      </p:sp>
    </p:spTree>
    <p:extLst>
      <p:ext uri="{BB962C8B-B14F-4D97-AF65-F5344CB8AC3E}">
        <p14:creationId xmlns:p14="http://schemas.microsoft.com/office/powerpoint/2010/main" val="11338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During IVR the semilunar valves are closed</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11</a:t>
            </a:fld>
            <a:endParaRPr lang="en-IN"/>
          </a:p>
        </p:txBody>
      </p:sp>
    </p:spTree>
    <p:extLst>
      <p:ext uri="{BB962C8B-B14F-4D97-AF65-F5344CB8AC3E}">
        <p14:creationId xmlns:p14="http://schemas.microsoft.com/office/powerpoint/2010/main" val="3827699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84</a:t>
            </a:fld>
            <a:endParaRPr lang="en-IN"/>
          </a:p>
        </p:txBody>
      </p:sp>
    </p:spTree>
    <p:extLst>
      <p:ext uri="{BB962C8B-B14F-4D97-AF65-F5344CB8AC3E}">
        <p14:creationId xmlns:p14="http://schemas.microsoft.com/office/powerpoint/2010/main" val="1036128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Forty </a:t>
            </a:r>
            <a:r>
              <a:rPr lang="en-IN" dirty="0" err="1"/>
              <a:t>msec</a:t>
            </a:r>
            <a:r>
              <a:rPr lang="en-IN" dirty="0"/>
              <a:t> is the same as one very small block on the horizontal axis on standard ECG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Therefore, the inflation point should be set to occur one small block ahead of the DN on the ECG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85</a:t>
            </a:fld>
            <a:endParaRPr lang="en-IN"/>
          </a:p>
        </p:txBody>
      </p:sp>
    </p:spTree>
    <p:extLst>
      <p:ext uri="{BB962C8B-B14F-4D97-AF65-F5344CB8AC3E}">
        <p14:creationId xmlns:p14="http://schemas.microsoft.com/office/powerpoint/2010/main" val="2405916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BAEDP/ADIA Balloon aortic end diastolic pressure or assisted diastole. Fall in end</a:t>
            </a:r>
          </a:p>
          <a:p>
            <a:r>
              <a:rPr lang="en-IN" sz="1200" b="0" i="0" u="none" strike="noStrike" kern="1200" baseline="0" dirty="0">
                <a:solidFill>
                  <a:schemeClr val="tx1"/>
                </a:solidFill>
                <a:latin typeface="+mn-lt"/>
                <a:ea typeface="+mn-ea"/>
                <a:cs typeface="+mn-cs"/>
              </a:rPr>
              <a:t>diastolic pressure caused by balloon deflation.</a:t>
            </a:r>
          </a:p>
          <a:p>
            <a:r>
              <a:rPr lang="en-IN" sz="1200" b="0" i="0" u="none" strike="noStrike" kern="1200" baseline="0" dirty="0">
                <a:solidFill>
                  <a:schemeClr val="tx1"/>
                </a:solidFill>
                <a:latin typeface="+mn-lt"/>
                <a:ea typeface="+mn-ea"/>
                <a:cs typeface="+mn-cs"/>
              </a:rPr>
              <a:t>Assisted Systole (ASYS) The systole following a balloon inflate/deflate cycle.</a:t>
            </a:r>
          </a:p>
          <a:p>
            <a:r>
              <a:rPr lang="en-IN" sz="1200" b="0" i="0" u="none" strike="noStrike" kern="1200" baseline="0" dirty="0">
                <a:solidFill>
                  <a:schemeClr val="tx1"/>
                </a:solidFill>
                <a:latin typeface="+mn-lt"/>
                <a:ea typeface="+mn-ea"/>
                <a:cs typeface="+mn-cs"/>
              </a:rPr>
              <a:t>(Reduced peak systolic pressure)</a:t>
            </a:r>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91</a:t>
            </a:fld>
            <a:endParaRPr lang="en-IN"/>
          </a:p>
        </p:txBody>
      </p:sp>
    </p:spTree>
    <p:extLst>
      <p:ext uri="{BB962C8B-B14F-4D97-AF65-F5344CB8AC3E}">
        <p14:creationId xmlns:p14="http://schemas.microsoft.com/office/powerpoint/2010/main" val="2726911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See Figure 15. During the diastolic phase there is blood flow from the aorta to the periphery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As a result the volume of blood in the aorta will decrease following aortic valve closure</a:t>
            </a:r>
          </a:p>
          <a:p>
            <a:endParaRPr lang="en-IN" dirty="0"/>
          </a:p>
          <a:p>
            <a:r>
              <a:rPr lang="en-IN" dirty="0"/>
              <a:t>Figure 15 shows late inflation. Assess the position of the DN by the assisted systole. One can</a:t>
            </a:r>
          </a:p>
          <a:p>
            <a:r>
              <a:rPr lang="en-IN" dirty="0"/>
              <a:t>actually see the DN where it should not be seen. Inflation occurs after (late) the DN</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94</a:t>
            </a:fld>
            <a:endParaRPr lang="en-IN"/>
          </a:p>
        </p:txBody>
      </p:sp>
    </p:spTree>
    <p:extLst>
      <p:ext uri="{BB962C8B-B14F-4D97-AF65-F5344CB8AC3E}">
        <p14:creationId xmlns:p14="http://schemas.microsoft.com/office/powerpoint/2010/main" val="278936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balloon should deflate during IVC</a:t>
            </a:r>
          </a:p>
          <a:p>
            <a:r>
              <a:rPr lang="en-IN" dirty="0"/>
              <a:t>. See Figure 16.</a:t>
            </a:r>
          </a:p>
          <a:p>
            <a:r>
              <a:rPr lang="en-IN" dirty="0"/>
              <a:t>Figure 16 shows early deflation. In the evaluation of the pressure landmarks, there is no</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reduction in the assisted systolic pressure (no afterload reduction effects). (The equilibrating aortic pressure, at heart rates less than 90, can be seen as a shelf just prior to the assisted systole.) </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net effect is that afterload reduction is not present and the workload of the heart is therefore not </a:t>
            </a:r>
            <a:r>
              <a:rPr lang="en-IN" dirty="0" err="1"/>
              <a:t>decreasedPSP</a:t>
            </a:r>
            <a:r>
              <a:rPr lang="en-IN" dirty="0"/>
              <a:t> = ASSISTED PSP (SYS = ASYS)</a:t>
            </a:r>
          </a:p>
          <a:p>
            <a:endParaRPr lang="en-IN" dirty="0"/>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95</a:t>
            </a:fld>
            <a:endParaRPr lang="en-IN"/>
          </a:p>
        </p:txBody>
      </p:sp>
    </p:spTree>
    <p:extLst>
      <p:ext uri="{BB962C8B-B14F-4D97-AF65-F5344CB8AC3E}">
        <p14:creationId xmlns:p14="http://schemas.microsoft.com/office/powerpoint/2010/main" val="3045713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Figure 17 shows late deflation. In the evaluation of the pressure landmarks there is an increase in the BAEDP/ADIA.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96</a:t>
            </a:fld>
            <a:endParaRPr lang="en-IN"/>
          </a:p>
        </p:txBody>
      </p:sp>
    </p:spTree>
    <p:extLst>
      <p:ext uri="{BB962C8B-B14F-4D97-AF65-F5344CB8AC3E}">
        <p14:creationId xmlns:p14="http://schemas.microsoft.com/office/powerpoint/2010/main" val="464508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There are two methods of weaning which may be used independently or in conjunction with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Those patients requiring the IABP because of profound cardiogenic shock will probably wean more slowly than those needing balloon assistance for instability due to low cardiac output syndrome following cardiac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Do not reduce the volume delivered to the balloon less than 2/3 the capacity of the balloon, i.e. a 40cc balloon should not have the volume reduced to less than 28cc</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104</a:t>
            </a:fld>
            <a:endParaRPr lang="en-IN"/>
          </a:p>
        </p:txBody>
      </p:sp>
    </p:spTree>
    <p:extLst>
      <p:ext uri="{BB962C8B-B14F-4D97-AF65-F5344CB8AC3E}">
        <p14:creationId xmlns:p14="http://schemas.microsoft.com/office/powerpoint/2010/main" val="2993548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These include cardiogenic shock secondary to AMI refractory to medical therapy, some mechanical complications of AMI, refractory ventricular arrhythmias, refractory unstable angina and decompensated systolic heart failure(as a bridge to definitive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Controversy has arisen as to the utility of IABPs, but registry data, randomized data, and anecdotal data can be quoted to support their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107</a:t>
            </a:fld>
            <a:endParaRPr lang="en-IN"/>
          </a:p>
        </p:txBody>
      </p:sp>
    </p:spTree>
    <p:extLst>
      <p:ext uri="{BB962C8B-B14F-4D97-AF65-F5344CB8AC3E}">
        <p14:creationId xmlns:p14="http://schemas.microsoft.com/office/powerpoint/2010/main" val="309243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The ventricles then fill rapidly with the blood that has accumulated in the atria</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12</a:t>
            </a:fld>
            <a:endParaRPr lang="en-IN"/>
          </a:p>
        </p:txBody>
      </p:sp>
    </p:spTree>
    <p:extLst>
      <p:ext uri="{BB962C8B-B14F-4D97-AF65-F5344CB8AC3E}">
        <p14:creationId xmlns:p14="http://schemas.microsoft.com/office/powerpoint/2010/main" val="4328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a:solidFill>
                  <a:schemeClr val="tx1"/>
                </a:solidFill>
                <a:latin typeface="+mn-lt"/>
                <a:ea typeface="+mn-ea"/>
                <a:cs typeface="+mn-cs"/>
              </a:rPr>
              <a:t>At the end of this period, the ventricles depolarize. Diastole ends with the onset of ventricular</a:t>
            </a:r>
          </a:p>
          <a:p>
            <a:r>
              <a:rPr lang="en-IN" sz="1200" b="0" i="0" u="none" strike="noStrike" kern="1200" baseline="0">
                <a:solidFill>
                  <a:schemeClr val="tx1"/>
                </a:solidFill>
                <a:latin typeface="+mn-lt"/>
                <a:ea typeface="+mn-ea"/>
                <a:cs typeface="+mn-cs"/>
              </a:rPr>
              <a:t>contraction</a:t>
            </a:r>
            <a:endParaRPr lang="en-IN"/>
          </a:p>
        </p:txBody>
      </p:sp>
      <p:sp>
        <p:nvSpPr>
          <p:cNvPr id="4" name="Slide Number Placeholder 3"/>
          <p:cNvSpPr>
            <a:spLocks noGrp="1"/>
          </p:cNvSpPr>
          <p:nvPr>
            <p:ph type="sldNum" sz="quarter" idx="10"/>
          </p:nvPr>
        </p:nvSpPr>
        <p:spPr/>
        <p:txBody>
          <a:bodyPr/>
          <a:lstStyle/>
          <a:p>
            <a:fld id="{25A3C823-895F-41EF-A84B-5A883419CCAC}" type="slidenum">
              <a:rPr lang="en-IN" smtClean="0"/>
              <a:t>14</a:t>
            </a:fld>
            <a:endParaRPr lang="en-IN"/>
          </a:p>
        </p:txBody>
      </p:sp>
    </p:spTree>
    <p:extLst>
      <p:ext uri="{BB962C8B-B14F-4D97-AF65-F5344CB8AC3E}">
        <p14:creationId xmlns:p14="http://schemas.microsoft.com/office/powerpoint/2010/main" val="350470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onset of systole the pressure in the atria and ventricles are approximately the same</a:t>
            </a:r>
          </a:p>
          <a:p>
            <a:r>
              <a:rPr lang="en-IN" dirty="0"/>
              <a:t>With  the onset of contraction the pressure in the ventricles rises higher than the pressure in the atria causing closure of the mitral and tricuspid valves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There are no volume changes taking place at this time until the ventricles generate a pressure greater than the pressures in the aorta and pulmonary artery</a:t>
            </a:r>
          </a:p>
          <a:p>
            <a:endParaRPr lang="en-IN" dirty="0"/>
          </a:p>
          <a:p>
            <a:r>
              <a:rPr lang="en-IN" dirty="0"/>
              <a:t>The aortic and pulmonic valves remain closed until the ventricles generate a pressure higher than the pressures in the aorta and pulmonary artery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The IVC period corresponds to the ascending limb on the ventricular curve of Figure 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The length of the IVC phase is determined by the speed of contraction and the pressure generation necessary (aortic or pulmonic end diastolic pressure) to open the semilunar valves</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15</a:t>
            </a:fld>
            <a:endParaRPr lang="en-IN"/>
          </a:p>
        </p:txBody>
      </p:sp>
    </p:spTree>
    <p:extLst>
      <p:ext uri="{BB962C8B-B14F-4D97-AF65-F5344CB8AC3E}">
        <p14:creationId xmlns:p14="http://schemas.microsoft.com/office/powerpoint/2010/main" val="403969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The rapid ejection phase is seen on the ascending limb of the arterial pressure waveform </a:t>
            </a:r>
          </a:p>
          <a:p>
            <a:r>
              <a:rPr lang="en-IN" dirty="0"/>
              <a:t>Rapid ventricular ejection continues until the point of maximum ventricular pressure</a:t>
            </a:r>
          </a:p>
          <a:p>
            <a:r>
              <a:rPr lang="en-IN" dirty="0"/>
              <a:t> This point is called peak systolic pressure</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16</a:t>
            </a:fld>
            <a:endParaRPr lang="en-IN"/>
          </a:p>
        </p:txBody>
      </p:sp>
    </p:spTree>
    <p:extLst>
      <p:ext uri="{BB962C8B-B14F-4D97-AF65-F5344CB8AC3E}">
        <p14:creationId xmlns:p14="http://schemas.microsoft.com/office/powerpoint/2010/main" val="263117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reduced ejection period is seen on the descending limb of the arterial pressure waveform </a:t>
            </a:r>
          </a:p>
          <a:p>
            <a:r>
              <a:rPr lang="en-IN" dirty="0"/>
              <a:t>Systole ends with the onset of myocardial relaxation and the cycle repeats itself</a:t>
            </a:r>
          </a:p>
          <a:p>
            <a:endParaRPr lang="en-IN" dirty="0"/>
          </a:p>
          <a:p>
            <a:r>
              <a:rPr lang="en-IN" dirty="0"/>
              <a:t>(Closure of the aortic valve.)</a:t>
            </a:r>
          </a:p>
        </p:txBody>
      </p:sp>
      <p:sp>
        <p:nvSpPr>
          <p:cNvPr id="4" name="Slide Number Placeholder 3"/>
          <p:cNvSpPr>
            <a:spLocks noGrp="1"/>
          </p:cNvSpPr>
          <p:nvPr>
            <p:ph type="sldNum" sz="quarter" idx="10"/>
          </p:nvPr>
        </p:nvSpPr>
        <p:spPr/>
        <p:txBody>
          <a:bodyPr/>
          <a:lstStyle/>
          <a:p>
            <a:fld id="{25A3C823-895F-41EF-A84B-5A883419CCAC}" type="slidenum">
              <a:rPr lang="en-IN" smtClean="0"/>
              <a:t>17</a:t>
            </a:fld>
            <a:endParaRPr lang="en-IN"/>
          </a:p>
        </p:txBody>
      </p:sp>
    </p:spTree>
    <p:extLst>
      <p:ext uri="{BB962C8B-B14F-4D97-AF65-F5344CB8AC3E}">
        <p14:creationId xmlns:p14="http://schemas.microsoft.com/office/powerpoint/2010/main" val="308318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heart functions as a mechanical pump within a dynamic vascular system.</a:t>
            </a:r>
          </a:p>
          <a:p>
            <a:r>
              <a:rPr lang="en-IN" dirty="0"/>
              <a:t>The performance of the heart is typically expressed in terms of cardiac output (CO)</a:t>
            </a:r>
          </a:p>
          <a:p>
            <a:r>
              <a:rPr lang="en-IN" dirty="0"/>
              <a:t>The HR is controlled by the rate set point of the sinus node</a:t>
            </a:r>
          </a:p>
          <a:p>
            <a:r>
              <a:rPr lang="en-IN" dirty="0"/>
              <a:t>and influenced by the central nervous system, endocrine system, and the pressure and stretch</a:t>
            </a:r>
          </a:p>
          <a:p>
            <a:r>
              <a:rPr lang="en-IN" dirty="0"/>
              <a:t>receptors located in the central vascular system. If SV is insufficient, the HR must increase to</a:t>
            </a:r>
          </a:p>
          <a:p>
            <a:r>
              <a:rPr lang="en-IN" dirty="0"/>
              <a:t>maintain CO.</a:t>
            </a:r>
          </a:p>
          <a:p>
            <a:endParaRPr lang="en-IN" dirty="0"/>
          </a:p>
        </p:txBody>
      </p:sp>
      <p:sp>
        <p:nvSpPr>
          <p:cNvPr id="4" name="Slide Number Placeholder 3"/>
          <p:cNvSpPr>
            <a:spLocks noGrp="1"/>
          </p:cNvSpPr>
          <p:nvPr>
            <p:ph type="sldNum" sz="quarter" idx="10"/>
          </p:nvPr>
        </p:nvSpPr>
        <p:spPr/>
        <p:txBody>
          <a:bodyPr/>
          <a:lstStyle/>
          <a:p>
            <a:fld id="{25A3C823-895F-41EF-A84B-5A883419CCAC}" type="slidenum">
              <a:rPr lang="en-IN" smtClean="0"/>
              <a:t>18</a:t>
            </a:fld>
            <a:endParaRPr lang="en-IN"/>
          </a:p>
        </p:txBody>
      </p:sp>
    </p:spTree>
    <p:extLst>
      <p:ext uri="{BB962C8B-B14F-4D97-AF65-F5344CB8AC3E}">
        <p14:creationId xmlns:p14="http://schemas.microsoft.com/office/powerpoint/2010/main" val="76087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351709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68411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316381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320028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148316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161589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CCCA0-F344-4796-9FC3-C432AC2E9E7A}" type="datetimeFigureOut">
              <a:rPr lang="en-IN" smtClean="0"/>
              <a:t>14-02-2017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1581706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CCCA0-F344-4796-9FC3-C432AC2E9E7A}" type="datetimeFigureOut">
              <a:rPr lang="en-IN" smtClean="0"/>
              <a:t>14-02-2017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1079453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CCCA0-F344-4796-9FC3-C432AC2E9E7A}" type="datetimeFigureOut">
              <a:rPr lang="en-IN" smtClean="0"/>
              <a:t>14-02-2017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4243720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CCCA0-F344-4796-9FC3-C432AC2E9E7A}" type="datetimeFigureOut">
              <a:rPr lang="en-IN" smtClean="0"/>
              <a:t>14-02-2017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364039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2CCCA0-F344-4796-9FC3-C432AC2E9E7A}" type="datetimeFigureOut">
              <a:rPr lang="en-IN" smtClean="0"/>
              <a:t>14-02-2017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39068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4181470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2CCCA0-F344-4796-9FC3-C432AC2E9E7A}" type="datetimeFigureOut">
              <a:rPr lang="en-IN" smtClean="0"/>
              <a:t>14-02-2017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309858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21829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74362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CCCA0-F344-4796-9FC3-C432AC2E9E7A}" type="datetimeFigureOut">
              <a:rPr lang="en-IN" smtClean="0"/>
              <a:t>14-02-2017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5780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CCCA0-F344-4796-9FC3-C432AC2E9E7A}" type="datetimeFigureOut">
              <a:rPr lang="en-IN" smtClean="0"/>
              <a:t>14-02-2017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203172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2CCCA0-F344-4796-9FC3-C432AC2E9E7A}" type="datetimeFigureOut">
              <a:rPr lang="en-IN" smtClean="0"/>
              <a:t>14-02-2017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D562F4E-FD38-4A16-B798-10288ECC4ED3}"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052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2CCCA0-F344-4796-9FC3-C432AC2E9E7A}" type="datetimeFigureOut">
              <a:rPr lang="en-IN" smtClean="0"/>
              <a:t>14-02-2017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562F4E-FD38-4A16-B798-10288ECC4ED3}" type="slidenum">
              <a:rPr lang="en-IN" smtClean="0"/>
              <a:t>‹#›</a:t>
            </a:fld>
            <a:endParaRPr lang="en-IN"/>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507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CCCA0-F344-4796-9FC3-C432AC2E9E7A}" type="datetimeFigureOut">
              <a:rPr lang="en-IN" smtClean="0"/>
              <a:t>14-02-2017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391353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CCCA0-F344-4796-9FC3-C432AC2E9E7A}" type="datetimeFigureOut">
              <a:rPr lang="en-IN" smtClean="0"/>
              <a:t>14-02-2017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122864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CCCA0-F344-4796-9FC3-C432AC2E9E7A}" type="datetimeFigureOut">
              <a:rPr lang="en-IN" smtClean="0"/>
              <a:t>14-02-2017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562F4E-FD38-4A16-B798-10288ECC4ED3}" type="slidenum">
              <a:rPr lang="en-IN" smtClean="0"/>
              <a:t>‹#›</a:t>
            </a:fld>
            <a:endParaRPr lang="en-IN"/>
          </a:p>
        </p:txBody>
      </p:sp>
    </p:spTree>
    <p:extLst>
      <p:ext uri="{BB962C8B-B14F-4D97-AF65-F5344CB8AC3E}">
        <p14:creationId xmlns:p14="http://schemas.microsoft.com/office/powerpoint/2010/main" val="85151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22CCCA0-F344-4796-9FC3-C432AC2E9E7A}" type="datetimeFigureOut">
              <a:rPr lang="en-IN" smtClean="0"/>
              <a:t>14-02-2017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D562F4E-FD38-4A16-B798-10288ECC4ED3}" type="slidenum">
              <a:rPr lang="en-IN" smtClean="0"/>
              <a:t>‹#›</a:t>
            </a:fld>
            <a:endParaRPr lang="en-IN"/>
          </a:p>
        </p:txBody>
      </p:sp>
    </p:spTree>
    <p:extLst>
      <p:ext uri="{BB962C8B-B14F-4D97-AF65-F5344CB8AC3E}">
        <p14:creationId xmlns:p14="http://schemas.microsoft.com/office/powerpoint/2010/main" val="14168265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CCCA0-F344-4796-9FC3-C432AC2E9E7A}" type="datetimeFigureOut">
              <a:rPr lang="en-IN" smtClean="0"/>
              <a:t>14-02-2017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62F4E-FD38-4A16-B798-10288ECC4ED3}" type="slidenum">
              <a:rPr lang="en-IN" smtClean="0"/>
              <a:t>‹#›</a:t>
            </a:fld>
            <a:endParaRPr lang="en-IN"/>
          </a:p>
        </p:txBody>
      </p:sp>
    </p:spTree>
    <p:extLst>
      <p:ext uri="{BB962C8B-B14F-4D97-AF65-F5344CB8AC3E}">
        <p14:creationId xmlns:p14="http://schemas.microsoft.com/office/powerpoint/2010/main" val="146934292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34" y="189977"/>
            <a:ext cx="7388888" cy="2387600"/>
          </a:xfrm>
        </p:spPr>
        <p:txBody>
          <a:bodyPr>
            <a:normAutofit/>
          </a:bodyPr>
          <a:lstStyle/>
          <a:p>
            <a:r>
              <a:rPr lang="en-IN" sz="7200" b="1" dirty="0"/>
              <a:t>IABP</a:t>
            </a:r>
          </a:p>
        </p:txBody>
      </p:sp>
      <p:sp>
        <p:nvSpPr>
          <p:cNvPr id="3" name="Subtitle 2"/>
          <p:cNvSpPr>
            <a:spLocks noGrp="1"/>
          </p:cNvSpPr>
          <p:nvPr>
            <p:ph type="subTitle" idx="1"/>
          </p:nvPr>
        </p:nvSpPr>
        <p:spPr>
          <a:xfrm>
            <a:off x="6496260" y="4878178"/>
            <a:ext cx="5489749" cy="1655762"/>
          </a:xfrm>
        </p:spPr>
        <p:txBody>
          <a:bodyPr>
            <a:normAutofit lnSpcReduction="10000"/>
          </a:bodyPr>
          <a:lstStyle/>
          <a:p>
            <a:endParaRPr lang="en-IN" dirty="0"/>
          </a:p>
          <a:p>
            <a:endParaRPr lang="en-IN" dirty="0"/>
          </a:p>
          <a:p>
            <a:r>
              <a:rPr lang="en-IN" dirty="0"/>
              <a:t>DR DIVYA E M</a:t>
            </a:r>
          </a:p>
          <a:p>
            <a:r>
              <a:rPr lang="en-IN" dirty="0"/>
              <a:t>SENIOR RESIDENT CARDIOLOGY</a:t>
            </a:r>
          </a:p>
        </p:txBody>
      </p:sp>
      <p:pic>
        <p:nvPicPr>
          <p:cNvPr id="4" name="Picture 3"/>
          <p:cNvPicPr>
            <a:picLocks noChangeAspect="1"/>
          </p:cNvPicPr>
          <p:nvPr/>
        </p:nvPicPr>
        <p:blipFill>
          <a:blip r:embed="rId2"/>
          <a:stretch>
            <a:fillRect/>
          </a:stretch>
        </p:blipFill>
        <p:spPr>
          <a:xfrm>
            <a:off x="4515060" y="2692016"/>
            <a:ext cx="3962400" cy="2800350"/>
          </a:xfrm>
          <a:prstGeom prst="rect">
            <a:avLst/>
          </a:prstGeom>
        </p:spPr>
      </p:pic>
    </p:spTree>
    <p:extLst>
      <p:ext uri="{BB962C8B-B14F-4D97-AF65-F5344CB8AC3E}">
        <p14:creationId xmlns:p14="http://schemas.microsoft.com/office/powerpoint/2010/main" val="133051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3200" b="1" dirty="0"/>
              <a:t>Anatomy and Physiology as Related to </a:t>
            </a:r>
            <a:r>
              <a:rPr lang="en-IN" sz="3200" b="1" dirty="0" err="1"/>
              <a:t>Counterpulsation</a:t>
            </a:r>
            <a:r>
              <a:rPr lang="en-IN" sz="3200" b="1" dirty="0"/>
              <a:t> Therapy</a:t>
            </a:r>
            <a:endParaRPr lang="en-IN" sz="3200" dirty="0"/>
          </a:p>
        </p:txBody>
      </p:sp>
      <p:pic>
        <p:nvPicPr>
          <p:cNvPr id="4" name="Content Placeholder 3"/>
          <p:cNvPicPr>
            <a:picLocks noGrp="1" noChangeAspect="1"/>
          </p:cNvPicPr>
          <p:nvPr>
            <p:ph idx="1"/>
          </p:nvPr>
        </p:nvPicPr>
        <p:blipFill>
          <a:blip r:embed="rId2"/>
          <a:stretch>
            <a:fillRect/>
          </a:stretch>
        </p:blipFill>
        <p:spPr>
          <a:xfrm>
            <a:off x="3205932" y="1825625"/>
            <a:ext cx="5780135" cy="4351338"/>
          </a:xfrm>
          <a:prstGeom prst="rect">
            <a:avLst/>
          </a:prstGeom>
        </p:spPr>
      </p:pic>
    </p:spTree>
    <p:extLst>
      <p:ext uri="{BB962C8B-B14F-4D97-AF65-F5344CB8AC3E}">
        <p14:creationId xmlns:p14="http://schemas.microsoft.com/office/powerpoint/2010/main" val="16154675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273050"/>
            <a:ext cx="9305925" cy="6400800"/>
          </a:xfrm>
          <a:prstGeom prst="rect">
            <a:avLst/>
          </a:prstGeom>
        </p:spPr>
      </p:pic>
    </p:spTree>
    <p:extLst>
      <p:ext uri="{BB962C8B-B14F-4D97-AF65-F5344CB8AC3E}">
        <p14:creationId xmlns:p14="http://schemas.microsoft.com/office/powerpoint/2010/main" val="1558976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a:t>MAINTENANCE CARE</a:t>
            </a:r>
          </a:p>
        </p:txBody>
      </p:sp>
      <p:sp>
        <p:nvSpPr>
          <p:cNvPr id="10" name="Content Placeholder 9"/>
          <p:cNvSpPr>
            <a:spLocks noGrp="1"/>
          </p:cNvSpPr>
          <p:nvPr>
            <p:ph idx="1"/>
          </p:nvPr>
        </p:nvSpPr>
        <p:spPr>
          <a:xfrm>
            <a:off x="838200" y="1690688"/>
            <a:ext cx="10515600" cy="4557719"/>
          </a:xfrm>
        </p:spPr>
        <p:txBody>
          <a:bodyPr>
            <a:normAutofit fontScale="92500" lnSpcReduction="20000"/>
          </a:bodyPr>
          <a:lstStyle/>
          <a:p>
            <a:pPr algn="just">
              <a:lnSpc>
                <a:spcPct val="200000"/>
              </a:lnSpc>
              <a:spcBef>
                <a:spcPts val="600"/>
              </a:spcBef>
            </a:pPr>
            <a:r>
              <a:rPr lang="en-IN" sz="3200" dirty="0"/>
              <a:t>Ankle flexion and extension one to two hourly</a:t>
            </a:r>
          </a:p>
          <a:p>
            <a:pPr algn="just">
              <a:lnSpc>
                <a:spcPct val="200000"/>
              </a:lnSpc>
              <a:spcBef>
                <a:spcPts val="600"/>
              </a:spcBef>
            </a:pPr>
            <a:r>
              <a:rPr lang="en-IN" sz="3200" dirty="0"/>
              <a:t>Use pressure relieving mattress </a:t>
            </a:r>
          </a:p>
          <a:p>
            <a:pPr algn="just">
              <a:lnSpc>
                <a:spcPct val="200000"/>
              </a:lnSpc>
              <a:spcBef>
                <a:spcPts val="600"/>
              </a:spcBef>
            </a:pPr>
            <a:r>
              <a:rPr lang="en-IN" sz="3200" dirty="0"/>
              <a:t>Change ECG electrodes daily</a:t>
            </a:r>
          </a:p>
          <a:p>
            <a:pPr algn="just">
              <a:lnSpc>
                <a:spcPct val="200000"/>
              </a:lnSpc>
              <a:spcBef>
                <a:spcPts val="600"/>
              </a:spcBef>
            </a:pPr>
            <a:r>
              <a:rPr lang="en-IN" sz="3200" dirty="0"/>
              <a:t>Change occlusive dressing daily </a:t>
            </a:r>
          </a:p>
          <a:p>
            <a:pPr algn="just">
              <a:lnSpc>
                <a:spcPct val="200000"/>
              </a:lnSpc>
              <a:spcBef>
                <a:spcPts val="600"/>
              </a:spcBef>
            </a:pPr>
            <a:r>
              <a:rPr lang="en-IN" sz="3200" dirty="0"/>
              <a:t>Secure balloon catheter at several points along the limb</a:t>
            </a:r>
            <a:endParaRPr lang="en-IN" sz="1100" dirty="0"/>
          </a:p>
        </p:txBody>
      </p:sp>
    </p:spTree>
    <p:extLst>
      <p:ext uri="{BB962C8B-B14F-4D97-AF65-F5344CB8AC3E}">
        <p14:creationId xmlns:p14="http://schemas.microsoft.com/office/powerpoint/2010/main" val="26685800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OBSERVATIONS</a:t>
            </a:r>
          </a:p>
        </p:txBody>
      </p:sp>
      <p:sp>
        <p:nvSpPr>
          <p:cNvPr id="4" name="Content Placeholder 3"/>
          <p:cNvSpPr>
            <a:spLocks noGrp="1"/>
          </p:cNvSpPr>
          <p:nvPr>
            <p:ph idx="1"/>
          </p:nvPr>
        </p:nvSpPr>
        <p:spPr>
          <a:xfrm>
            <a:off x="721360" y="1371600"/>
            <a:ext cx="10840720" cy="4876807"/>
          </a:xfrm>
        </p:spPr>
        <p:txBody>
          <a:bodyPr>
            <a:normAutofit fontScale="32500" lnSpcReduction="20000"/>
          </a:bodyPr>
          <a:lstStyle/>
          <a:p>
            <a:pPr algn="just">
              <a:lnSpc>
                <a:spcPct val="170000"/>
              </a:lnSpc>
              <a:spcBef>
                <a:spcPts val="600"/>
              </a:spcBef>
            </a:pPr>
            <a:r>
              <a:rPr lang="en-IN" sz="7000" dirty="0"/>
              <a:t>Observe hourly at catheter insertion site</a:t>
            </a:r>
          </a:p>
          <a:p>
            <a:pPr lvl="1" algn="just">
              <a:lnSpc>
                <a:spcPct val="170000"/>
              </a:lnSpc>
              <a:spcBef>
                <a:spcPts val="600"/>
              </a:spcBef>
            </a:pPr>
            <a:r>
              <a:rPr lang="en-IN" sz="7000" dirty="0"/>
              <a:t>For signs of bleeding</a:t>
            </a:r>
          </a:p>
          <a:p>
            <a:pPr lvl="1" algn="just">
              <a:lnSpc>
                <a:spcPct val="170000"/>
              </a:lnSpc>
              <a:spcBef>
                <a:spcPts val="600"/>
              </a:spcBef>
            </a:pPr>
            <a:r>
              <a:rPr lang="en-IN" sz="7000" dirty="0"/>
              <a:t>Signs of infection</a:t>
            </a:r>
          </a:p>
          <a:p>
            <a:pPr lvl="1" algn="just">
              <a:lnSpc>
                <a:spcPct val="170000"/>
              </a:lnSpc>
              <a:spcBef>
                <a:spcPts val="600"/>
              </a:spcBef>
            </a:pPr>
            <a:r>
              <a:rPr lang="en-IN" sz="7000" dirty="0"/>
              <a:t>Signs of blood in sheath</a:t>
            </a:r>
          </a:p>
          <a:p>
            <a:pPr algn="just">
              <a:lnSpc>
                <a:spcPct val="170000"/>
              </a:lnSpc>
              <a:spcBef>
                <a:spcPts val="600"/>
              </a:spcBef>
            </a:pPr>
            <a:r>
              <a:rPr lang="en-IN" sz="7000" dirty="0"/>
              <a:t>If blood or brown dust is observed within the lumen immediately place the IABP on 'Standby'</a:t>
            </a:r>
          </a:p>
          <a:p>
            <a:pPr algn="just">
              <a:lnSpc>
                <a:spcPct val="170000"/>
              </a:lnSpc>
              <a:spcBef>
                <a:spcPts val="600"/>
              </a:spcBef>
            </a:pPr>
            <a:r>
              <a:rPr lang="en-IN" sz="7000" dirty="0"/>
              <a:t>The catheter will have to be removed immediately</a:t>
            </a:r>
            <a:r>
              <a:rPr lang="en-IN" sz="2400" dirty="0"/>
              <a:t>.</a:t>
            </a:r>
          </a:p>
        </p:txBody>
      </p:sp>
    </p:spTree>
    <p:extLst>
      <p:ext uri="{BB962C8B-B14F-4D97-AF65-F5344CB8AC3E}">
        <p14:creationId xmlns:p14="http://schemas.microsoft.com/office/powerpoint/2010/main" val="1570157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OBSERVATIONS</a:t>
            </a:r>
          </a:p>
        </p:txBody>
      </p:sp>
      <p:sp>
        <p:nvSpPr>
          <p:cNvPr id="4" name="Content Placeholder 3"/>
          <p:cNvSpPr>
            <a:spLocks noGrp="1"/>
          </p:cNvSpPr>
          <p:nvPr>
            <p:ph idx="1"/>
          </p:nvPr>
        </p:nvSpPr>
        <p:spPr>
          <a:xfrm>
            <a:off x="428263" y="1354238"/>
            <a:ext cx="11482085" cy="4894169"/>
          </a:xfrm>
        </p:spPr>
        <p:txBody>
          <a:bodyPr>
            <a:noAutofit/>
          </a:bodyPr>
          <a:lstStyle/>
          <a:p>
            <a:pPr algn="just">
              <a:lnSpc>
                <a:spcPct val="200000"/>
              </a:lnSpc>
              <a:spcBef>
                <a:spcPts val="600"/>
              </a:spcBef>
            </a:pPr>
            <a:r>
              <a:rPr lang="en-IN" dirty="0"/>
              <a:t>Check hourly for left radial pulse</a:t>
            </a:r>
          </a:p>
          <a:p>
            <a:pPr algn="just">
              <a:lnSpc>
                <a:spcPct val="200000"/>
              </a:lnSpc>
              <a:spcBef>
                <a:spcPts val="600"/>
              </a:spcBef>
            </a:pPr>
            <a:r>
              <a:rPr lang="en-IN" dirty="0"/>
              <a:t>Put SaO2 probe on left hand</a:t>
            </a:r>
          </a:p>
          <a:p>
            <a:pPr algn="just">
              <a:lnSpc>
                <a:spcPct val="200000"/>
              </a:lnSpc>
              <a:spcBef>
                <a:spcPts val="600"/>
              </a:spcBef>
            </a:pPr>
            <a:r>
              <a:rPr lang="en-IN" dirty="0"/>
              <a:t>Assess the limb distal to the insertion</a:t>
            </a:r>
          </a:p>
          <a:p>
            <a:pPr algn="just">
              <a:lnSpc>
                <a:spcPct val="200000"/>
              </a:lnSpc>
              <a:spcBef>
                <a:spcPts val="600"/>
              </a:spcBef>
            </a:pPr>
            <a:r>
              <a:rPr lang="en-IN" dirty="0"/>
              <a:t>One hourly Observe and record peripheral pulses, capillary refill, skin, temperature </a:t>
            </a:r>
          </a:p>
          <a:p>
            <a:pPr algn="just">
              <a:lnSpc>
                <a:spcPct val="200000"/>
              </a:lnSpc>
              <a:spcBef>
                <a:spcPts val="600"/>
              </a:spcBef>
            </a:pPr>
            <a:r>
              <a:rPr lang="en-IN" dirty="0"/>
              <a:t>Observe the waveform to ascertain that the timing is correct</a:t>
            </a:r>
          </a:p>
        </p:txBody>
      </p:sp>
    </p:spTree>
    <p:extLst>
      <p:ext uri="{BB962C8B-B14F-4D97-AF65-F5344CB8AC3E}">
        <p14:creationId xmlns:p14="http://schemas.microsoft.com/office/powerpoint/2010/main" val="27965234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Weaning from the Intra-Aortic Balloon Pump</a:t>
            </a:r>
            <a:endParaRPr lang="en-IN" b="1" dirty="0"/>
          </a:p>
        </p:txBody>
      </p:sp>
      <p:sp>
        <p:nvSpPr>
          <p:cNvPr id="3" name="Content Placeholder 2"/>
          <p:cNvSpPr>
            <a:spLocks noGrp="1"/>
          </p:cNvSpPr>
          <p:nvPr>
            <p:ph idx="1"/>
          </p:nvPr>
        </p:nvSpPr>
        <p:spPr/>
        <p:txBody>
          <a:bodyPr>
            <a:normAutofit/>
          </a:bodyPr>
          <a:lstStyle/>
          <a:p>
            <a:pPr algn="just">
              <a:lnSpc>
                <a:spcPct val="150000"/>
              </a:lnSpc>
            </a:pPr>
            <a:r>
              <a:rPr lang="en-IN" dirty="0"/>
              <a:t>The time and speed are dictated by the patient’s hemodynamic status</a:t>
            </a:r>
          </a:p>
          <a:p>
            <a:pPr algn="just">
              <a:lnSpc>
                <a:spcPct val="150000"/>
              </a:lnSpc>
            </a:pPr>
            <a:r>
              <a:rPr lang="en-IN" dirty="0"/>
              <a:t>Accomplished by decreasing the frequency and/or volume of balloon Inflation</a:t>
            </a:r>
          </a:p>
          <a:p>
            <a:pPr algn="just">
              <a:lnSpc>
                <a:spcPct val="150000"/>
              </a:lnSpc>
            </a:pPr>
            <a:r>
              <a:rPr lang="en-IN" dirty="0"/>
              <a:t>Decreasing the frequency of assistance from one balloon inflation per cardiac cycle to 1:2, 1:3, 1:4, and 1:8</a:t>
            </a:r>
          </a:p>
          <a:p>
            <a:pPr algn="just">
              <a:lnSpc>
                <a:spcPct val="150000"/>
              </a:lnSpc>
            </a:pPr>
            <a:r>
              <a:rPr lang="en-IN" dirty="0"/>
              <a:t>Also accomplished by decreasing the volume delivered to balloon</a:t>
            </a:r>
          </a:p>
        </p:txBody>
      </p:sp>
    </p:spTree>
    <p:extLst>
      <p:ext uri="{BB962C8B-B14F-4D97-AF65-F5344CB8AC3E}">
        <p14:creationId xmlns:p14="http://schemas.microsoft.com/office/powerpoint/2010/main" val="29467327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dirty="0"/>
              <a:t>IABP support may be discontinued if…..</a:t>
            </a:r>
          </a:p>
        </p:txBody>
      </p:sp>
      <p:sp>
        <p:nvSpPr>
          <p:cNvPr id="9" name="Content Placeholder 8"/>
          <p:cNvSpPr>
            <a:spLocks noGrp="1"/>
          </p:cNvSpPr>
          <p:nvPr>
            <p:ph idx="1"/>
          </p:nvPr>
        </p:nvSpPr>
        <p:spPr>
          <a:xfrm>
            <a:off x="838200" y="1433945"/>
            <a:ext cx="10515600" cy="5257800"/>
          </a:xfrm>
        </p:spPr>
        <p:txBody>
          <a:bodyPr>
            <a:normAutofit fontScale="70000" lnSpcReduction="20000"/>
          </a:bodyPr>
          <a:lstStyle/>
          <a:p>
            <a:pPr marL="0" indent="0" algn="just">
              <a:lnSpc>
                <a:spcPct val="160000"/>
              </a:lnSpc>
              <a:buNone/>
            </a:pPr>
            <a:r>
              <a:rPr lang="en-IN" dirty="0"/>
              <a:t>1. Signs of </a:t>
            </a:r>
            <a:r>
              <a:rPr lang="en-IN" dirty="0" err="1"/>
              <a:t>hypoperfusion</a:t>
            </a:r>
            <a:r>
              <a:rPr lang="en-IN" dirty="0"/>
              <a:t> due to low cardiac output syndrome are absent</a:t>
            </a:r>
          </a:p>
          <a:p>
            <a:pPr marL="0" indent="0" algn="just">
              <a:lnSpc>
                <a:spcPct val="160000"/>
              </a:lnSpc>
              <a:buNone/>
            </a:pPr>
            <a:r>
              <a:rPr lang="en-IN" dirty="0"/>
              <a:t>2. The urine output can be maintained above 30ml per hour</a:t>
            </a:r>
          </a:p>
          <a:p>
            <a:pPr marL="0" indent="0" algn="just">
              <a:lnSpc>
                <a:spcPct val="160000"/>
              </a:lnSpc>
              <a:buNone/>
            </a:pPr>
            <a:r>
              <a:rPr lang="en-IN" dirty="0"/>
              <a:t>3. The need for positive inotropic agents is minimal</a:t>
            </a:r>
          </a:p>
          <a:p>
            <a:pPr marL="0" indent="0" algn="just">
              <a:lnSpc>
                <a:spcPct val="160000"/>
              </a:lnSpc>
              <a:buNone/>
            </a:pPr>
            <a:r>
              <a:rPr lang="en-IN" dirty="0"/>
              <a:t>4. The heart rate is less than 100 beats per minute</a:t>
            </a:r>
          </a:p>
          <a:p>
            <a:pPr marL="0" indent="0" algn="just">
              <a:lnSpc>
                <a:spcPct val="160000"/>
              </a:lnSpc>
              <a:buNone/>
            </a:pPr>
            <a:r>
              <a:rPr lang="en-IN" dirty="0"/>
              <a:t>5. Ventricular ectopic beats are fewer than 6 per minute, not coupled and unifocal</a:t>
            </a:r>
          </a:p>
          <a:p>
            <a:pPr marL="0" indent="0" algn="just">
              <a:lnSpc>
                <a:spcPct val="160000"/>
              </a:lnSpc>
              <a:buNone/>
            </a:pPr>
            <a:r>
              <a:rPr lang="en-IN" dirty="0"/>
              <a:t>6. The cardiac index remains equal to or greater than 2 l/min/m2</a:t>
            </a:r>
          </a:p>
          <a:p>
            <a:pPr marL="0" indent="0" algn="just">
              <a:lnSpc>
                <a:spcPct val="160000"/>
              </a:lnSpc>
              <a:buNone/>
            </a:pPr>
            <a:r>
              <a:rPr lang="en-IN" dirty="0"/>
              <a:t>7. The index of LVEDP (PCWP, PADP) does not increase to greater than 20%</a:t>
            </a:r>
          </a:p>
          <a:p>
            <a:pPr marL="0" indent="0" algn="just">
              <a:lnSpc>
                <a:spcPct val="160000"/>
              </a:lnSpc>
              <a:buNone/>
            </a:pPr>
            <a:r>
              <a:rPr lang="en-IN" dirty="0"/>
              <a:t>     above pre-weaning level</a:t>
            </a:r>
          </a:p>
          <a:p>
            <a:pPr marL="0" indent="0" algn="just">
              <a:lnSpc>
                <a:spcPct val="160000"/>
              </a:lnSpc>
              <a:buNone/>
            </a:pPr>
            <a:r>
              <a:rPr lang="en-IN" dirty="0"/>
              <a:t>8. Absence of angina</a:t>
            </a:r>
          </a:p>
        </p:txBody>
      </p:sp>
    </p:spTree>
    <p:extLst>
      <p:ext uri="{BB962C8B-B14F-4D97-AF65-F5344CB8AC3E}">
        <p14:creationId xmlns:p14="http://schemas.microsoft.com/office/powerpoint/2010/main" val="39397120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a:t>IABP REMOVAL</a:t>
            </a:r>
          </a:p>
        </p:txBody>
      </p:sp>
      <p:sp>
        <p:nvSpPr>
          <p:cNvPr id="36866" name="Rectangle 3"/>
          <p:cNvSpPr>
            <a:spLocks noGrp="1" noChangeArrowheads="1"/>
          </p:cNvSpPr>
          <p:nvPr>
            <p:ph idx="1"/>
          </p:nvPr>
        </p:nvSpPr>
        <p:spPr>
          <a:xfrm>
            <a:off x="661737" y="1299412"/>
            <a:ext cx="11093115" cy="4948996"/>
          </a:xfrm>
          <a:prstGeom prst="rect">
            <a:avLst/>
          </a:prstGeom>
        </p:spPr>
        <p:txBody>
          <a:bodyPr>
            <a:noAutofit/>
          </a:bodyPr>
          <a:lstStyle/>
          <a:p>
            <a:pPr algn="just" eaLnBrk="1" hangingPunct="1">
              <a:lnSpc>
                <a:spcPct val="150000"/>
              </a:lnSpc>
            </a:pPr>
            <a:r>
              <a:rPr lang="en-US" sz="2400" dirty="0"/>
              <a:t>Discontinue heparin six hours prior</a:t>
            </a:r>
          </a:p>
          <a:p>
            <a:pPr algn="just" eaLnBrk="1" hangingPunct="1">
              <a:lnSpc>
                <a:spcPct val="150000"/>
              </a:lnSpc>
            </a:pPr>
            <a:r>
              <a:rPr lang="en-US" sz="2400" dirty="0"/>
              <a:t>Check platelets and coagulation factors</a:t>
            </a:r>
          </a:p>
          <a:p>
            <a:pPr algn="just" eaLnBrk="1" hangingPunct="1">
              <a:lnSpc>
                <a:spcPct val="150000"/>
              </a:lnSpc>
            </a:pPr>
            <a:r>
              <a:rPr lang="en-US" sz="2400" dirty="0"/>
              <a:t>Deflate the balloon</a:t>
            </a:r>
          </a:p>
          <a:p>
            <a:r>
              <a:rPr lang="en-GB" sz="2400" dirty="0"/>
              <a:t>Withdraw the IAB catheter through the introducer sheath until resistance  is met</a:t>
            </a:r>
          </a:p>
          <a:p>
            <a:r>
              <a:rPr lang="en-GB" sz="2400" dirty="0"/>
              <a:t> NEVER attempt to withdraw the balloon membrane through the introducer sheath</a:t>
            </a:r>
          </a:p>
          <a:p>
            <a:r>
              <a:rPr lang="en-GB" sz="2400" dirty="0"/>
              <a:t>Remove the IAB catheter and the introducer sheath as a unit</a:t>
            </a:r>
          </a:p>
          <a:p>
            <a:pPr algn="just">
              <a:lnSpc>
                <a:spcPct val="150000"/>
              </a:lnSpc>
            </a:pPr>
            <a:r>
              <a:rPr lang="en-US" sz="2400" dirty="0"/>
              <a:t>Apply constant pressure to the insertion site for a minimum of 30 minutes</a:t>
            </a:r>
          </a:p>
          <a:p>
            <a:pPr algn="just" eaLnBrk="1" hangingPunct="1">
              <a:lnSpc>
                <a:spcPct val="150000"/>
              </a:lnSpc>
            </a:pPr>
            <a:r>
              <a:rPr lang="en-US" sz="2400" dirty="0"/>
              <a:t>Check distal pulses frequently</a:t>
            </a:r>
          </a:p>
        </p:txBody>
      </p:sp>
    </p:spTree>
    <p:extLst>
      <p:ext uri="{BB962C8B-B14F-4D97-AF65-F5344CB8AC3E}">
        <p14:creationId xmlns:p14="http://schemas.microsoft.com/office/powerpoint/2010/main" val="37281229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774"/>
            <a:ext cx="10515600" cy="1150669"/>
          </a:xfrm>
        </p:spPr>
        <p:txBody>
          <a:bodyPr/>
          <a:lstStyle/>
          <a:p>
            <a:r>
              <a:rPr lang="en-IN" dirty="0"/>
              <a:t>CONCLUSION</a:t>
            </a:r>
          </a:p>
        </p:txBody>
      </p:sp>
      <p:sp>
        <p:nvSpPr>
          <p:cNvPr id="3" name="Content Placeholder 2"/>
          <p:cNvSpPr>
            <a:spLocks noGrp="1"/>
          </p:cNvSpPr>
          <p:nvPr>
            <p:ph idx="1"/>
          </p:nvPr>
        </p:nvSpPr>
        <p:spPr>
          <a:xfrm>
            <a:off x="211016" y="1004835"/>
            <a:ext cx="11608006" cy="5660660"/>
          </a:xfrm>
        </p:spPr>
        <p:txBody>
          <a:bodyPr>
            <a:normAutofit fontScale="92500" lnSpcReduction="20000"/>
          </a:bodyPr>
          <a:lstStyle/>
          <a:p>
            <a:endParaRPr lang="en-IN" dirty="0"/>
          </a:p>
          <a:p>
            <a:pPr>
              <a:lnSpc>
                <a:spcPct val="150000"/>
              </a:lnSpc>
            </a:pPr>
            <a:r>
              <a:rPr lang="en-IN" dirty="0"/>
              <a:t>IABP is the most commonly employed coronary and systemic circulation assist device</a:t>
            </a:r>
          </a:p>
          <a:p>
            <a:pPr>
              <a:lnSpc>
                <a:spcPct val="150000"/>
              </a:lnSpc>
            </a:pPr>
            <a:r>
              <a:rPr lang="en-IN" dirty="0"/>
              <a:t>The overall aim of this therapy is to improve myocardial function by better matching of myocardial oxygen supply and demand</a:t>
            </a:r>
          </a:p>
          <a:p>
            <a:pPr>
              <a:lnSpc>
                <a:spcPct val="150000"/>
              </a:lnSpc>
            </a:pPr>
            <a:r>
              <a:rPr lang="en-IN" dirty="0"/>
              <a:t>Proper use includes setting an appropriate augmentation frequency ratio and trigger and ensuring correct timing of balloon inflation and deflation</a:t>
            </a:r>
          </a:p>
          <a:p>
            <a:pPr>
              <a:lnSpc>
                <a:spcPct val="150000"/>
              </a:lnSpc>
            </a:pPr>
            <a:r>
              <a:rPr lang="en-IN" dirty="0"/>
              <a:t> Major complications occur in fewer than 3%</a:t>
            </a:r>
          </a:p>
          <a:p>
            <a:pPr>
              <a:lnSpc>
                <a:spcPct val="150000"/>
              </a:lnSpc>
            </a:pPr>
            <a:r>
              <a:rPr lang="en-IN" dirty="0"/>
              <a:t>IABP will continue to have a lead role in providing temporary mechanical cardiovascular support in near future</a:t>
            </a:r>
          </a:p>
        </p:txBody>
      </p:sp>
    </p:spTree>
    <p:extLst>
      <p:ext uri="{BB962C8B-B14F-4D97-AF65-F5344CB8AC3E}">
        <p14:creationId xmlns:p14="http://schemas.microsoft.com/office/powerpoint/2010/main" val="18511999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79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4896685"/>
              </p:ext>
            </p:extLst>
          </p:nvPr>
        </p:nvGraphicFramePr>
        <p:xfrm>
          <a:off x="7817618" y="5653407"/>
          <a:ext cx="1175657" cy="415797"/>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4106236437"/>
                    </a:ext>
                  </a:extLst>
                </a:gridCol>
              </a:tblGrid>
              <a:tr h="415797">
                <a:tc>
                  <a:txBody>
                    <a:bodyPr/>
                    <a:lstStyle/>
                    <a:p>
                      <a:r>
                        <a:rPr lang="en-IN" dirty="0"/>
                        <a:t>Thank you </a:t>
                      </a:r>
                    </a:p>
                  </a:txBody>
                  <a:tcPr/>
                </a:tc>
                <a:extLst>
                  <a:ext uri="{0D108BD9-81ED-4DB2-BD59-A6C34878D82A}">
                    <a16:rowId xmlns:a16="http://schemas.microsoft.com/office/drawing/2014/main" val="1149331427"/>
                  </a:ext>
                </a:extLst>
              </a:tr>
            </a:tbl>
          </a:graphicData>
        </a:graphic>
      </p:graphicFrame>
    </p:spTree>
    <p:extLst>
      <p:ext uri="{BB962C8B-B14F-4D97-AF65-F5344CB8AC3E}">
        <p14:creationId xmlns:p14="http://schemas.microsoft.com/office/powerpoint/2010/main" val="262022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a:t>Diastolic Events</a:t>
            </a:r>
            <a:endParaRPr lang="en-IN" b="1" i="1" dirty="0"/>
          </a:p>
        </p:txBody>
      </p:sp>
      <p:sp>
        <p:nvSpPr>
          <p:cNvPr id="3" name="Content Placeholder 2"/>
          <p:cNvSpPr>
            <a:spLocks noGrp="1"/>
          </p:cNvSpPr>
          <p:nvPr>
            <p:ph idx="1"/>
          </p:nvPr>
        </p:nvSpPr>
        <p:spPr/>
        <p:txBody>
          <a:bodyPr>
            <a:normAutofit fontScale="92500" lnSpcReduction="10000"/>
          </a:bodyPr>
          <a:lstStyle/>
          <a:p>
            <a:pPr marL="0" indent="0">
              <a:buNone/>
            </a:pPr>
            <a:r>
              <a:rPr lang="en-IN" b="1" dirty="0"/>
              <a:t>Isovolumetric Relaxation</a:t>
            </a:r>
          </a:p>
          <a:p>
            <a:r>
              <a:rPr lang="en-IN" dirty="0"/>
              <a:t>The onset of diastole brings relaxation of the myocardium</a:t>
            </a:r>
          </a:p>
          <a:p>
            <a:r>
              <a:rPr lang="en-IN" dirty="0"/>
              <a:t>The pressures in the ventricles fall below that in aorta and pulmonary artery </a:t>
            </a:r>
          </a:p>
          <a:p>
            <a:r>
              <a:rPr lang="en-IN" dirty="0"/>
              <a:t>The higher pressure causes the semilunar valves to close</a:t>
            </a:r>
          </a:p>
          <a:p>
            <a:r>
              <a:rPr lang="en-IN" dirty="0"/>
              <a:t>Seen on arterial pressure waveform as the </a:t>
            </a:r>
            <a:r>
              <a:rPr lang="en-IN" dirty="0" err="1"/>
              <a:t>dicrotic</a:t>
            </a:r>
            <a:r>
              <a:rPr lang="en-IN" dirty="0"/>
              <a:t> notch- generally accepted as the beginning of diastole</a:t>
            </a:r>
          </a:p>
          <a:p>
            <a:r>
              <a:rPr lang="en-IN" dirty="0"/>
              <a:t>The high pressures in the ventricles prevent the opening of the mitral and tricuspid valves</a:t>
            </a:r>
          </a:p>
          <a:p>
            <a:r>
              <a:rPr lang="en-IN" dirty="0"/>
              <a:t>Hence for a short time there are no volume changes within the ventricles</a:t>
            </a:r>
          </a:p>
        </p:txBody>
      </p:sp>
    </p:spTree>
    <p:extLst>
      <p:ext uri="{BB962C8B-B14F-4D97-AF65-F5344CB8AC3E}">
        <p14:creationId xmlns:p14="http://schemas.microsoft.com/office/powerpoint/2010/main" val="107682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Ventricular Filling</a:t>
            </a:r>
            <a:br>
              <a:rPr lang="en-IN" dirty="0"/>
            </a:br>
            <a:endParaRPr lang="en-IN" dirty="0"/>
          </a:p>
        </p:txBody>
      </p:sp>
      <p:sp>
        <p:nvSpPr>
          <p:cNvPr id="3" name="Content Placeholder 2"/>
          <p:cNvSpPr>
            <a:spLocks noGrp="1"/>
          </p:cNvSpPr>
          <p:nvPr>
            <p:ph idx="1"/>
          </p:nvPr>
        </p:nvSpPr>
        <p:spPr/>
        <p:txBody>
          <a:bodyPr>
            <a:normAutofit/>
          </a:bodyPr>
          <a:lstStyle/>
          <a:p>
            <a:pPr algn="just">
              <a:lnSpc>
                <a:spcPct val="150000"/>
              </a:lnSpc>
            </a:pPr>
            <a:r>
              <a:rPr lang="en-IN" dirty="0"/>
              <a:t>Mitral and tricuspid valves open when the ventricular pressures fall below atrial pressures </a:t>
            </a:r>
          </a:p>
          <a:p>
            <a:pPr algn="just">
              <a:lnSpc>
                <a:spcPct val="150000"/>
              </a:lnSpc>
            </a:pPr>
            <a:r>
              <a:rPr lang="en-IN" dirty="0"/>
              <a:t>The ventricles continue to relax which causes a further drop in pressure and an increasing gradient of pressure from atria to ventricles</a:t>
            </a:r>
          </a:p>
          <a:p>
            <a:pPr algn="just">
              <a:lnSpc>
                <a:spcPct val="150000"/>
              </a:lnSpc>
            </a:pPr>
            <a:r>
              <a:rPr lang="en-IN" dirty="0"/>
              <a:t>The increasing gradient causes rapid inflow of blood to the ventricles</a:t>
            </a:r>
          </a:p>
        </p:txBody>
      </p:sp>
    </p:spTree>
    <p:extLst>
      <p:ext uri="{BB962C8B-B14F-4D97-AF65-F5344CB8AC3E}">
        <p14:creationId xmlns:p14="http://schemas.microsoft.com/office/powerpoint/2010/main" val="238519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834956"/>
            <a:ext cx="10515600" cy="4351338"/>
          </a:xfrm>
        </p:spPr>
        <p:txBody>
          <a:bodyPr/>
          <a:lstStyle/>
          <a:p>
            <a:pPr algn="just">
              <a:lnSpc>
                <a:spcPct val="200000"/>
              </a:lnSpc>
            </a:pPr>
            <a:r>
              <a:rPr lang="en-IN" dirty="0"/>
              <a:t> With continued ventricular filling atrial pressures fall </a:t>
            </a:r>
          </a:p>
          <a:p>
            <a:pPr algn="just">
              <a:lnSpc>
                <a:spcPct val="200000"/>
              </a:lnSpc>
            </a:pPr>
            <a:r>
              <a:rPr lang="en-IN" dirty="0"/>
              <a:t>Ventricular pressures rise thereby reducing the pressure gradient</a:t>
            </a:r>
          </a:p>
          <a:p>
            <a:pPr algn="just">
              <a:lnSpc>
                <a:spcPct val="200000"/>
              </a:lnSpc>
            </a:pPr>
            <a:r>
              <a:rPr lang="en-IN" dirty="0"/>
              <a:t> As the gradient is reduced the ventricular filling rate decreases</a:t>
            </a:r>
          </a:p>
        </p:txBody>
      </p:sp>
    </p:spTree>
    <p:extLst>
      <p:ext uri="{BB962C8B-B14F-4D97-AF65-F5344CB8AC3E}">
        <p14:creationId xmlns:p14="http://schemas.microsoft.com/office/powerpoint/2010/main" val="393997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Atrial Contraction</a:t>
            </a:r>
            <a:endParaRPr lang="en-IN" dirty="0"/>
          </a:p>
        </p:txBody>
      </p:sp>
      <p:sp>
        <p:nvSpPr>
          <p:cNvPr id="3" name="Content Placeholder 2"/>
          <p:cNvSpPr>
            <a:spLocks noGrp="1"/>
          </p:cNvSpPr>
          <p:nvPr>
            <p:ph idx="1"/>
          </p:nvPr>
        </p:nvSpPr>
        <p:spPr>
          <a:xfrm>
            <a:off x="763555" y="1844287"/>
            <a:ext cx="10515600" cy="4351338"/>
          </a:xfrm>
        </p:spPr>
        <p:txBody>
          <a:bodyPr>
            <a:normAutofit fontScale="92500" lnSpcReduction="20000"/>
          </a:bodyPr>
          <a:lstStyle/>
          <a:p>
            <a:pPr algn="just">
              <a:lnSpc>
                <a:spcPct val="170000"/>
              </a:lnSpc>
            </a:pPr>
            <a:r>
              <a:rPr lang="en-IN" dirty="0"/>
              <a:t>Relatively late in the diastolic phase </a:t>
            </a:r>
          </a:p>
          <a:p>
            <a:pPr algn="just">
              <a:lnSpc>
                <a:spcPct val="170000"/>
              </a:lnSpc>
            </a:pPr>
            <a:r>
              <a:rPr lang="en-IN" dirty="0"/>
              <a:t>Atria undergo depolarization </a:t>
            </a:r>
          </a:p>
          <a:p>
            <a:pPr algn="just">
              <a:lnSpc>
                <a:spcPct val="170000"/>
              </a:lnSpc>
            </a:pPr>
            <a:r>
              <a:rPr lang="en-IN" dirty="0"/>
              <a:t>Atria contract and force the remaining contents into the ventricles</a:t>
            </a:r>
          </a:p>
          <a:p>
            <a:pPr algn="just">
              <a:lnSpc>
                <a:spcPct val="170000"/>
              </a:lnSpc>
            </a:pPr>
            <a:r>
              <a:rPr lang="en-IN" dirty="0"/>
              <a:t>The contribution to total ventricular volume from atrial contraction varies between 15-25%</a:t>
            </a:r>
          </a:p>
          <a:p>
            <a:pPr algn="just">
              <a:lnSpc>
                <a:spcPct val="170000"/>
              </a:lnSpc>
            </a:pPr>
            <a:r>
              <a:rPr lang="en-IN" dirty="0"/>
              <a:t> This variance is influenced greatly by the venous return and the heart rate</a:t>
            </a:r>
          </a:p>
        </p:txBody>
      </p:sp>
    </p:spTree>
    <p:extLst>
      <p:ext uri="{BB962C8B-B14F-4D97-AF65-F5344CB8AC3E}">
        <p14:creationId xmlns:p14="http://schemas.microsoft.com/office/powerpoint/2010/main" val="135849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Systolic Events</a:t>
            </a:r>
            <a:endParaRPr lang="en-IN" dirty="0"/>
          </a:p>
        </p:txBody>
      </p:sp>
      <p:sp>
        <p:nvSpPr>
          <p:cNvPr id="3" name="Content Placeholder 2"/>
          <p:cNvSpPr>
            <a:spLocks noGrp="1"/>
          </p:cNvSpPr>
          <p:nvPr>
            <p:ph idx="1"/>
          </p:nvPr>
        </p:nvSpPr>
        <p:spPr/>
        <p:txBody>
          <a:bodyPr>
            <a:normAutofit fontScale="92500"/>
          </a:bodyPr>
          <a:lstStyle/>
          <a:p>
            <a:pPr marL="0" indent="0">
              <a:buNone/>
            </a:pPr>
            <a:r>
              <a:rPr lang="en-IN" b="1" dirty="0"/>
              <a:t>Isovolumetric Contraction</a:t>
            </a:r>
          </a:p>
          <a:p>
            <a:pPr algn="just">
              <a:lnSpc>
                <a:spcPct val="150000"/>
              </a:lnSpc>
            </a:pPr>
            <a:r>
              <a:rPr lang="en-IN" dirty="0"/>
              <a:t>Both the </a:t>
            </a:r>
            <a:r>
              <a:rPr lang="en-IN" dirty="0" err="1"/>
              <a:t>atrio</a:t>
            </a:r>
            <a:r>
              <a:rPr lang="en-IN" dirty="0"/>
              <a:t>-ventricular valves and the semilunar valves are all closed</a:t>
            </a:r>
          </a:p>
          <a:p>
            <a:pPr algn="just">
              <a:lnSpc>
                <a:spcPct val="150000"/>
              </a:lnSpc>
            </a:pPr>
            <a:r>
              <a:rPr lang="en-IN" dirty="0"/>
              <a:t>Aim is to build enough pressure to achieve ejection of ventricular contents</a:t>
            </a:r>
          </a:p>
          <a:p>
            <a:pPr algn="just">
              <a:lnSpc>
                <a:spcPct val="150000"/>
              </a:lnSpc>
            </a:pPr>
            <a:r>
              <a:rPr lang="en-IN" dirty="0"/>
              <a:t>This period of pressure building utilizes much energy</a:t>
            </a:r>
          </a:p>
          <a:p>
            <a:pPr algn="just">
              <a:lnSpc>
                <a:spcPct val="150000"/>
              </a:lnSpc>
            </a:pPr>
            <a:r>
              <a:rPr lang="en-IN" dirty="0"/>
              <a:t>Approximately 90% of myocardial oxygen consumption occurs during the IVC phase</a:t>
            </a:r>
          </a:p>
          <a:p>
            <a:endParaRPr lang="en-IN" dirty="0"/>
          </a:p>
          <a:p>
            <a:endParaRPr lang="en-IN" dirty="0"/>
          </a:p>
          <a:p>
            <a:endParaRPr lang="en-IN" b="1" dirty="0"/>
          </a:p>
          <a:p>
            <a:pPr marL="0" indent="0">
              <a:buNone/>
            </a:pPr>
            <a:endParaRPr lang="en-IN" dirty="0"/>
          </a:p>
        </p:txBody>
      </p:sp>
    </p:spTree>
    <p:extLst>
      <p:ext uri="{BB962C8B-B14F-4D97-AF65-F5344CB8AC3E}">
        <p14:creationId xmlns:p14="http://schemas.microsoft.com/office/powerpoint/2010/main" val="289814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Rapid Ventricular Ejection</a:t>
            </a:r>
            <a:endParaRPr lang="en-IN" dirty="0"/>
          </a:p>
        </p:txBody>
      </p:sp>
      <p:sp>
        <p:nvSpPr>
          <p:cNvPr id="3" name="Content Placeholder 2"/>
          <p:cNvSpPr>
            <a:spLocks noGrp="1"/>
          </p:cNvSpPr>
          <p:nvPr>
            <p:ph idx="1"/>
          </p:nvPr>
        </p:nvSpPr>
        <p:spPr/>
        <p:txBody>
          <a:bodyPr>
            <a:normAutofit fontScale="92500"/>
          </a:bodyPr>
          <a:lstStyle/>
          <a:p>
            <a:pPr algn="just">
              <a:lnSpc>
                <a:spcPct val="150000"/>
              </a:lnSpc>
            </a:pPr>
            <a:r>
              <a:rPr lang="en-IN" dirty="0"/>
              <a:t>Aortic and pulmonic valve opening signifies the onset of the rapid ejection and the end of IVC </a:t>
            </a:r>
          </a:p>
          <a:p>
            <a:pPr algn="just">
              <a:lnSpc>
                <a:spcPct val="150000"/>
              </a:lnSpc>
            </a:pPr>
            <a:r>
              <a:rPr lang="en-IN" dirty="0"/>
              <a:t>The aortic valve opens when the left ventricular pressure exceeds the aortic end diastolic pressure (AEDP)</a:t>
            </a:r>
          </a:p>
          <a:p>
            <a:pPr algn="just">
              <a:lnSpc>
                <a:spcPct val="150000"/>
              </a:lnSpc>
            </a:pPr>
            <a:r>
              <a:rPr lang="en-IN" dirty="0"/>
              <a:t>The LV and aorta become one chamber with pressure rising very rapidly</a:t>
            </a:r>
          </a:p>
          <a:p>
            <a:pPr algn="just">
              <a:lnSpc>
                <a:spcPct val="150000"/>
              </a:lnSpc>
            </a:pPr>
            <a:r>
              <a:rPr lang="en-IN" dirty="0"/>
              <a:t> Approximately 65-75% of stroke volume is ejected during this period</a:t>
            </a:r>
          </a:p>
        </p:txBody>
      </p:sp>
    </p:spTree>
    <p:extLst>
      <p:ext uri="{BB962C8B-B14F-4D97-AF65-F5344CB8AC3E}">
        <p14:creationId xmlns:p14="http://schemas.microsoft.com/office/powerpoint/2010/main" val="46457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Reduced Ventricular Ejection-start of relaxation</a:t>
            </a:r>
          </a:p>
        </p:txBody>
      </p:sp>
      <p:sp>
        <p:nvSpPr>
          <p:cNvPr id="3" name="Content Placeholder 2"/>
          <p:cNvSpPr>
            <a:spLocks noGrp="1"/>
          </p:cNvSpPr>
          <p:nvPr>
            <p:ph idx="1"/>
          </p:nvPr>
        </p:nvSpPr>
        <p:spPr/>
        <p:txBody>
          <a:bodyPr>
            <a:normAutofit fontScale="92500"/>
          </a:bodyPr>
          <a:lstStyle/>
          <a:p>
            <a:pPr algn="just">
              <a:lnSpc>
                <a:spcPct val="160000"/>
              </a:lnSpc>
            </a:pPr>
            <a:r>
              <a:rPr lang="en-IN" dirty="0"/>
              <a:t>Pressure in the ventricles begins to decrease after the peak systolic pressure</a:t>
            </a:r>
          </a:p>
          <a:p>
            <a:pPr algn="just">
              <a:lnSpc>
                <a:spcPct val="160000"/>
              </a:lnSpc>
            </a:pPr>
            <a:r>
              <a:rPr lang="en-IN" dirty="0"/>
              <a:t>Ventricles are not contracting as forcefully</a:t>
            </a:r>
          </a:p>
          <a:p>
            <a:pPr algn="just">
              <a:lnSpc>
                <a:spcPct val="160000"/>
              </a:lnSpc>
            </a:pPr>
            <a:r>
              <a:rPr lang="en-IN" dirty="0"/>
              <a:t>But blood continues to flow because of the momentum of forward flow</a:t>
            </a:r>
          </a:p>
          <a:p>
            <a:pPr algn="just">
              <a:lnSpc>
                <a:spcPct val="160000"/>
              </a:lnSpc>
            </a:pPr>
            <a:r>
              <a:rPr lang="en-IN" dirty="0"/>
              <a:t> The remaining 25-35% of stroke volume is ejected during this phase of systole</a:t>
            </a:r>
          </a:p>
        </p:txBody>
      </p:sp>
    </p:spTree>
    <p:extLst>
      <p:ext uri="{BB962C8B-B14F-4D97-AF65-F5344CB8AC3E}">
        <p14:creationId xmlns:p14="http://schemas.microsoft.com/office/powerpoint/2010/main" val="374558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Determinants of Cardiac Output</a:t>
            </a:r>
            <a:br>
              <a:rPr lang="en-IN" b="1" dirty="0"/>
            </a:br>
            <a:endParaRPr lang="en-IN" dirty="0"/>
          </a:p>
        </p:txBody>
      </p:sp>
      <p:sp>
        <p:nvSpPr>
          <p:cNvPr id="3" name="Content Placeholder 2"/>
          <p:cNvSpPr>
            <a:spLocks noGrp="1"/>
          </p:cNvSpPr>
          <p:nvPr>
            <p:ph sz="half" idx="1"/>
          </p:nvPr>
        </p:nvSpPr>
        <p:spPr/>
        <p:txBody>
          <a:bodyPr>
            <a:normAutofit/>
          </a:bodyPr>
          <a:lstStyle/>
          <a:p>
            <a:pPr algn="just">
              <a:lnSpc>
                <a:spcPct val="200000"/>
              </a:lnSpc>
            </a:pPr>
            <a:r>
              <a:rPr lang="en-IN" dirty="0"/>
              <a:t>The CO is expressed in </a:t>
            </a:r>
            <a:r>
              <a:rPr lang="en-IN" dirty="0" err="1"/>
              <a:t>liters</a:t>
            </a:r>
            <a:r>
              <a:rPr lang="en-IN" dirty="0"/>
              <a:t> per minute-normal: 4-8 L/min </a:t>
            </a:r>
          </a:p>
          <a:p>
            <a:pPr algn="just">
              <a:lnSpc>
                <a:spcPct val="200000"/>
              </a:lnSpc>
            </a:pPr>
            <a:r>
              <a:rPr lang="en-IN" dirty="0"/>
              <a:t>CO= SV X HR</a:t>
            </a:r>
          </a:p>
        </p:txBody>
      </p:sp>
      <p:pic>
        <p:nvPicPr>
          <p:cNvPr id="5" name="Content Placeholder 3"/>
          <p:cNvPicPr>
            <a:picLocks noGrp="1" noChangeAspect="1"/>
          </p:cNvPicPr>
          <p:nvPr>
            <p:ph sz="half" idx="2"/>
          </p:nvPr>
        </p:nvPicPr>
        <p:blipFill>
          <a:blip r:embed="rId3"/>
          <a:stretch>
            <a:fillRect/>
          </a:stretch>
        </p:blipFill>
        <p:spPr>
          <a:xfrm>
            <a:off x="6172200" y="2193089"/>
            <a:ext cx="5181600" cy="3616410"/>
          </a:xfrm>
          <a:prstGeom prst="rect">
            <a:avLst/>
          </a:prstGeom>
        </p:spPr>
      </p:pic>
    </p:spTree>
    <p:extLst>
      <p:ext uri="{BB962C8B-B14F-4D97-AF65-F5344CB8AC3E}">
        <p14:creationId xmlns:p14="http://schemas.microsoft.com/office/powerpoint/2010/main" val="365171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i="1" dirty="0"/>
              <a:t>Preload</a:t>
            </a:r>
          </a:p>
        </p:txBody>
      </p:sp>
      <p:pic>
        <p:nvPicPr>
          <p:cNvPr id="4" name="Content Placeholder 3"/>
          <p:cNvPicPr>
            <a:picLocks noGrp="1" noChangeAspect="1"/>
          </p:cNvPicPr>
          <p:nvPr>
            <p:ph sz="half" idx="1"/>
          </p:nvPr>
        </p:nvPicPr>
        <p:blipFill>
          <a:blip r:embed="rId3"/>
          <a:stretch>
            <a:fillRect/>
          </a:stretch>
        </p:blipFill>
        <p:spPr>
          <a:xfrm>
            <a:off x="1533525" y="2072481"/>
            <a:ext cx="3790950" cy="3857625"/>
          </a:xfrm>
          <a:prstGeom prst="rect">
            <a:avLst/>
          </a:prstGeom>
        </p:spPr>
      </p:pic>
      <p:sp>
        <p:nvSpPr>
          <p:cNvPr id="6" name="Content Placeholder 5"/>
          <p:cNvSpPr>
            <a:spLocks noGrp="1"/>
          </p:cNvSpPr>
          <p:nvPr>
            <p:ph sz="half" idx="2"/>
          </p:nvPr>
        </p:nvSpPr>
        <p:spPr/>
        <p:txBody>
          <a:bodyPr>
            <a:normAutofit fontScale="92500" lnSpcReduction="20000"/>
          </a:bodyPr>
          <a:lstStyle/>
          <a:p>
            <a:pPr algn="just">
              <a:lnSpc>
                <a:spcPct val="150000"/>
              </a:lnSpc>
            </a:pPr>
            <a:r>
              <a:rPr lang="en-IN" dirty="0"/>
              <a:t>The amount of stretch on the ventricular myocardium prior to contraction</a:t>
            </a:r>
          </a:p>
          <a:p>
            <a:pPr algn="just">
              <a:lnSpc>
                <a:spcPct val="150000"/>
              </a:lnSpc>
            </a:pPr>
            <a:r>
              <a:rPr lang="en-IN" dirty="0"/>
              <a:t>Frank and Starling ‘s Law</a:t>
            </a:r>
          </a:p>
          <a:p>
            <a:pPr lvl="1" algn="just">
              <a:lnSpc>
                <a:spcPct val="150000"/>
              </a:lnSpc>
            </a:pPr>
            <a:r>
              <a:rPr lang="en-IN" dirty="0"/>
              <a:t>An increase of volume in ventricle at the end of diastole resulted in increase in the volume of blood pumped</a:t>
            </a:r>
          </a:p>
        </p:txBody>
      </p:sp>
    </p:spTree>
    <p:extLst>
      <p:ext uri="{BB962C8B-B14F-4D97-AF65-F5344CB8AC3E}">
        <p14:creationId xmlns:p14="http://schemas.microsoft.com/office/powerpoint/2010/main" val="109318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endParaRPr lang="en-IN" dirty="0"/>
          </a:p>
          <a:p>
            <a:pPr algn="just">
              <a:lnSpc>
                <a:spcPct val="150000"/>
              </a:lnSpc>
            </a:pPr>
            <a:r>
              <a:rPr lang="en-IN" dirty="0"/>
              <a:t> The intra-aortic balloon pump (IABP) is a temporary coronary and systemic perfusion assist device</a:t>
            </a:r>
          </a:p>
          <a:p>
            <a:pPr algn="just">
              <a:lnSpc>
                <a:spcPct val="150000"/>
              </a:lnSpc>
            </a:pPr>
            <a:r>
              <a:rPr lang="en-IN" dirty="0"/>
              <a:t> Since introduction into clinical practice in the 1960s it has become widely used in critically ill patients with coronary disease and cardiac pump failure</a:t>
            </a:r>
          </a:p>
        </p:txBody>
      </p:sp>
    </p:spTree>
    <p:extLst>
      <p:ext uri="{BB962C8B-B14F-4D97-AF65-F5344CB8AC3E}">
        <p14:creationId xmlns:p14="http://schemas.microsoft.com/office/powerpoint/2010/main" val="99981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a:t>Afterload</a:t>
            </a:r>
            <a:endParaRPr lang="en-IN" b="1" i="1" dirty="0"/>
          </a:p>
        </p:txBody>
      </p:sp>
      <p:sp>
        <p:nvSpPr>
          <p:cNvPr id="3" name="Content Placeholder 2"/>
          <p:cNvSpPr>
            <a:spLocks noGrp="1"/>
          </p:cNvSpPr>
          <p:nvPr>
            <p:ph idx="1"/>
          </p:nvPr>
        </p:nvSpPr>
        <p:spPr/>
        <p:txBody>
          <a:bodyPr>
            <a:normAutofit/>
          </a:bodyPr>
          <a:lstStyle/>
          <a:p>
            <a:pPr algn="just">
              <a:lnSpc>
                <a:spcPct val="150000"/>
              </a:lnSpc>
            </a:pPr>
            <a:r>
              <a:rPr lang="en-IN" dirty="0"/>
              <a:t>Afterload is the impedance to ventricular ejection</a:t>
            </a:r>
          </a:p>
          <a:p>
            <a:pPr algn="just">
              <a:lnSpc>
                <a:spcPct val="150000"/>
              </a:lnSpc>
            </a:pPr>
            <a:r>
              <a:rPr lang="en-IN" dirty="0"/>
              <a:t>Impedance are</a:t>
            </a:r>
          </a:p>
          <a:p>
            <a:pPr lvl="1" algn="just">
              <a:lnSpc>
                <a:spcPct val="150000"/>
              </a:lnSpc>
            </a:pPr>
            <a:r>
              <a:rPr lang="en-IN" dirty="0" err="1"/>
              <a:t>Hct</a:t>
            </a:r>
            <a:r>
              <a:rPr lang="en-IN" dirty="0"/>
              <a:t>-the mass of blood that must be </a:t>
            </a:r>
            <a:r>
              <a:rPr lang="en-IN" dirty="0" err="1"/>
              <a:t>movedt</a:t>
            </a:r>
            <a:endParaRPr lang="en-IN" dirty="0"/>
          </a:p>
          <a:p>
            <a:pPr lvl="1" algn="just">
              <a:lnSpc>
                <a:spcPct val="150000"/>
              </a:lnSpc>
            </a:pPr>
            <a:r>
              <a:rPr lang="en-IN" dirty="0"/>
              <a:t>Aortic end diastolic pressure</a:t>
            </a:r>
          </a:p>
          <a:p>
            <a:pPr lvl="1" algn="just">
              <a:lnSpc>
                <a:spcPct val="150000"/>
              </a:lnSpc>
            </a:pPr>
            <a:r>
              <a:rPr lang="en-IN" dirty="0"/>
              <a:t>The resistance of the arterioles </a:t>
            </a:r>
          </a:p>
          <a:p>
            <a:pPr algn="just">
              <a:lnSpc>
                <a:spcPct val="150000"/>
              </a:lnSpc>
            </a:pPr>
            <a:r>
              <a:rPr lang="en-IN" dirty="0"/>
              <a:t>As the afterload increases the speed of ejection slows and the SV falls</a:t>
            </a:r>
          </a:p>
        </p:txBody>
      </p:sp>
    </p:spTree>
    <p:extLst>
      <p:ext uri="{BB962C8B-B14F-4D97-AF65-F5344CB8AC3E}">
        <p14:creationId xmlns:p14="http://schemas.microsoft.com/office/powerpoint/2010/main" val="294007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Contractility</a:t>
            </a:r>
            <a:br>
              <a:rPr lang="en-IN" b="1" i="1" dirty="0"/>
            </a:br>
            <a:endParaRPr lang="en-IN" dirty="0"/>
          </a:p>
        </p:txBody>
      </p:sp>
      <p:sp>
        <p:nvSpPr>
          <p:cNvPr id="3" name="Content Placeholder 2"/>
          <p:cNvSpPr>
            <a:spLocks noGrp="1"/>
          </p:cNvSpPr>
          <p:nvPr>
            <p:ph idx="1"/>
          </p:nvPr>
        </p:nvSpPr>
        <p:spPr/>
        <p:txBody>
          <a:bodyPr>
            <a:normAutofit/>
          </a:bodyPr>
          <a:lstStyle/>
          <a:p>
            <a:pPr algn="just">
              <a:lnSpc>
                <a:spcPct val="150000"/>
              </a:lnSpc>
            </a:pPr>
            <a:r>
              <a:rPr lang="en-IN" dirty="0"/>
              <a:t>Intrinsic ability to contract independently of the effects of preload or afterload</a:t>
            </a:r>
          </a:p>
          <a:p>
            <a:pPr algn="just">
              <a:lnSpc>
                <a:spcPct val="150000"/>
              </a:lnSpc>
            </a:pPr>
            <a:r>
              <a:rPr lang="en-IN" dirty="0"/>
              <a:t>An increase in contractility will increase force of contraction, stroke volume, MVO2 and delivered O2 to the ventricles</a:t>
            </a:r>
          </a:p>
          <a:p>
            <a:pPr algn="just">
              <a:lnSpc>
                <a:spcPct val="150000"/>
              </a:lnSpc>
            </a:pPr>
            <a:r>
              <a:rPr lang="en-IN" dirty="0"/>
              <a:t>Therefore generally the myocardial supply/demand ratio improves</a:t>
            </a:r>
          </a:p>
        </p:txBody>
      </p:sp>
    </p:spTree>
    <p:extLst>
      <p:ext uri="{BB962C8B-B14F-4D97-AF65-F5344CB8AC3E}">
        <p14:creationId xmlns:p14="http://schemas.microsoft.com/office/powerpoint/2010/main" val="228989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Physiology of coronary circulation</a:t>
            </a:r>
            <a:br>
              <a:rPr lang="en-IN" b="1" dirty="0"/>
            </a:br>
            <a:endParaRPr lang="en-IN"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dirty="0"/>
              <a:t>Coronary blood flow dependent on diastolic pressure</a:t>
            </a:r>
          </a:p>
          <a:p>
            <a:pPr algn="just">
              <a:lnSpc>
                <a:spcPct val="150000"/>
              </a:lnSpc>
            </a:pPr>
            <a:r>
              <a:rPr lang="en-IN" dirty="0"/>
              <a:t>The right side of the heart is better perfused during systole compared to the left side</a:t>
            </a:r>
          </a:p>
          <a:p>
            <a:pPr algn="just">
              <a:lnSpc>
                <a:spcPct val="150000"/>
              </a:lnSpc>
            </a:pPr>
            <a:r>
              <a:rPr lang="en-IN" dirty="0"/>
              <a:t> The coronary vascular bed is auto regulated balancing myocardial oxygen supply and demand </a:t>
            </a:r>
          </a:p>
          <a:p>
            <a:pPr algn="just">
              <a:lnSpc>
                <a:spcPct val="150000"/>
              </a:lnSpc>
            </a:pPr>
            <a:r>
              <a:rPr lang="en-IN" dirty="0"/>
              <a:t> Coronary vascular resistance is influenced by neural, metabolic and haemodynamic factors</a:t>
            </a:r>
          </a:p>
        </p:txBody>
      </p:sp>
    </p:spTree>
    <p:extLst>
      <p:ext uri="{BB962C8B-B14F-4D97-AF65-F5344CB8AC3E}">
        <p14:creationId xmlns:p14="http://schemas.microsoft.com/office/powerpoint/2010/main" val="402502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2853"/>
            <a:ext cx="10515600" cy="5584110"/>
          </a:xfrm>
        </p:spPr>
        <p:txBody>
          <a:bodyPr>
            <a:normAutofit/>
          </a:bodyPr>
          <a:lstStyle/>
          <a:p>
            <a:pPr algn="just">
              <a:lnSpc>
                <a:spcPct val="150000"/>
              </a:lnSpc>
            </a:pPr>
            <a:r>
              <a:rPr lang="en-IN" dirty="0"/>
              <a:t>Below 60 mmHg coronary perfusion –</a:t>
            </a:r>
          </a:p>
          <a:p>
            <a:pPr lvl="1" algn="just">
              <a:lnSpc>
                <a:spcPct val="150000"/>
              </a:lnSpc>
            </a:pPr>
            <a:r>
              <a:rPr lang="en-IN" dirty="0"/>
              <a:t> auto regulation is lost</a:t>
            </a:r>
          </a:p>
          <a:p>
            <a:pPr lvl="1" algn="just">
              <a:lnSpc>
                <a:spcPct val="150000"/>
              </a:lnSpc>
            </a:pPr>
            <a:r>
              <a:rPr lang="en-IN" dirty="0"/>
              <a:t> the coronary vessels become maximally dilated</a:t>
            </a:r>
          </a:p>
          <a:p>
            <a:pPr lvl="1" algn="just">
              <a:lnSpc>
                <a:spcPct val="150000"/>
              </a:lnSpc>
            </a:pPr>
            <a:r>
              <a:rPr lang="en-IN" dirty="0"/>
              <a:t> blood flow depends only on perfusion pressure</a:t>
            </a:r>
          </a:p>
          <a:p>
            <a:pPr algn="just">
              <a:lnSpc>
                <a:spcPct val="150000"/>
              </a:lnSpc>
            </a:pPr>
            <a:r>
              <a:rPr lang="en-IN" dirty="0"/>
              <a:t> Haemodynamic factors that affect coronary perfusion </a:t>
            </a:r>
          </a:p>
          <a:p>
            <a:pPr lvl="1" algn="just">
              <a:lnSpc>
                <a:spcPct val="150000"/>
              </a:lnSpc>
            </a:pPr>
            <a:r>
              <a:rPr lang="en-IN" dirty="0"/>
              <a:t> arterial pressure (diastolic pressure)</a:t>
            </a:r>
          </a:p>
          <a:p>
            <a:pPr lvl="1" algn="just">
              <a:lnSpc>
                <a:spcPct val="150000"/>
              </a:lnSpc>
            </a:pPr>
            <a:r>
              <a:rPr lang="en-IN" dirty="0"/>
              <a:t>diastolic time </a:t>
            </a:r>
          </a:p>
          <a:p>
            <a:pPr lvl="1" algn="just">
              <a:lnSpc>
                <a:spcPct val="150000"/>
              </a:lnSpc>
            </a:pPr>
            <a:r>
              <a:rPr lang="en-IN" dirty="0"/>
              <a:t> intra-ventricular pressure</a:t>
            </a:r>
          </a:p>
          <a:p>
            <a:endParaRPr lang="en-IN" dirty="0"/>
          </a:p>
        </p:txBody>
      </p:sp>
    </p:spTree>
    <p:extLst>
      <p:ext uri="{BB962C8B-B14F-4D97-AF65-F5344CB8AC3E}">
        <p14:creationId xmlns:p14="http://schemas.microsoft.com/office/powerpoint/2010/main" val="313897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699616" y="1298802"/>
            <a:ext cx="10463684" cy="5068722"/>
          </a:xfrm>
          <a:prstGeom prst="rect">
            <a:avLst/>
          </a:prstGeom>
        </p:spPr>
      </p:pic>
      <p:sp>
        <p:nvSpPr>
          <p:cNvPr id="9" name="Title 3"/>
          <p:cNvSpPr>
            <a:spLocks noGrp="1"/>
          </p:cNvSpPr>
          <p:nvPr>
            <p:ph type="title"/>
          </p:nvPr>
        </p:nvSpPr>
        <p:spPr>
          <a:xfrm>
            <a:off x="502418" y="90435"/>
            <a:ext cx="10660882" cy="1017806"/>
          </a:xfrm>
        </p:spPr>
        <p:txBody>
          <a:bodyPr>
            <a:normAutofit fontScale="90000"/>
          </a:bodyPr>
          <a:lstStyle/>
          <a:p>
            <a:br>
              <a:rPr lang="en-IN" b="1" dirty="0"/>
            </a:br>
            <a:r>
              <a:rPr lang="en-IN" b="1" dirty="0"/>
              <a:t>              Myocardial Oxygen Balance</a:t>
            </a:r>
            <a:br>
              <a:rPr lang="en-IN" b="1" dirty="0"/>
            </a:br>
            <a:endParaRPr lang="en-IN" dirty="0"/>
          </a:p>
        </p:txBody>
      </p:sp>
    </p:spTree>
    <p:extLst>
      <p:ext uri="{BB962C8B-B14F-4D97-AF65-F5344CB8AC3E}">
        <p14:creationId xmlns:p14="http://schemas.microsoft.com/office/powerpoint/2010/main" val="93104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Supply</a:t>
            </a:r>
            <a:br>
              <a:rPr lang="en-IN" b="1" i="1" dirty="0"/>
            </a:br>
            <a:endParaRPr lang="en-IN" dirty="0"/>
          </a:p>
        </p:txBody>
      </p:sp>
      <p:sp>
        <p:nvSpPr>
          <p:cNvPr id="3" name="Content Placeholder 2"/>
          <p:cNvSpPr>
            <a:spLocks noGrp="1"/>
          </p:cNvSpPr>
          <p:nvPr>
            <p:ph idx="1"/>
          </p:nvPr>
        </p:nvSpPr>
        <p:spPr/>
        <p:txBody>
          <a:bodyPr>
            <a:normAutofit/>
          </a:bodyPr>
          <a:lstStyle/>
          <a:p>
            <a:pPr algn="just">
              <a:lnSpc>
                <a:spcPct val="100000"/>
              </a:lnSpc>
            </a:pPr>
            <a:r>
              <a:rPr lang="en-IN" dirty="0"/>
              <a:t>Ninety percent of coronary artery perfusion takes place during the diastole</a:t>
            </a:r>
          </a:p>
          <a:p>
            <a:pPr algn="just">
              <a:lnSpc>
                <a:spcPct val="100000"/>
              </a:lnSpc>
            </a:pPr>
            <a:r>
              <a:rPr lang="en-IN" dirty="0"/>
              <a:t>Hence diastolic pressure is the driving force for coronary artery filling</a:t>
            </a:r>
          </a:p>
          <a:p>
            <a:pPr algn="just">
              <a:lnSpc>
                <a:spcPct val="100000"/>
              </a:lnSpc>
            </a:pPr>
            <a:r>
              <a:rPr lang="en-IN" dirty="0"/>
              <a:t> Normal coronary perfusion pressure (CPP) is approximately 65mm Hg</a:t>
            </a:r>
          </a:p>
          <a:p>
            <a:pPr algn="just">
              <a:lnSpc>
                <a:spcPct val="100000"/>
              </a:lnSpc>
            </a:pPr>
            <a:r>
              <a:rPr lang="en-IN" dirty="0"/>
              <a:t> The length of diastolic time is determined by the heart rate</a:t>
            </a:r>
          </a:p>
          <a:p>
            <a:pPr algn="just">
              <a:lnSpc>
                <a:spcPct val="100000"/>
              </a:lnSpc>
            </a:pPr>
            <a:r>
              <a:rPr lang="en-IN" dirty="0"/>
              <a:t>Increased HR allows less time for coronary artery filling</a:t>
            </a:r>
          </a:p>
          <a:p>
            <a:pPr algn="just">
              <a:lnSpc>
                <a:spcPct val="100000"/>
              </a:lnSpc>
            </a:pPr>
            <a:r>
              <a:rPr lang="en-IN" dirty="0"/>
              <a:t>Normally myocardium extracts 60-75% of its oxygen from the blood</a:t>
            </a:r>
          </a:p>
        </p:txBody>
      </p:sp>
    </p:spTree>
    <p:extLst>
      <p:ext uri="{BB962C8B-B14F-4D97-AF65-F5344CB8AC3E}">
        <p14:creationId xmlns:p14="http://schemas.microsoft.com/office/powerpoint/2010/main" val="2297951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i="1" dirty="0"/>
              <a:t>Demand</a:t>
            </a:r>
          </a:p>
          <a:p>
            <a:pPr marL="0" indent="0">
              <a:buNone/>
            </a:pPr>
            <a:r>
              <a:rPr lang="en-IN" dirty="0"/>
              <a:t>The variables that increase oxygen demands are several:</a:t>
            </a:r>
          </a:p>
          <a:p>
            <a:r>
              <a:rPr lang="en-IN" dirty="0"/>
              <a:t> Heart Rate</a:t>
            </a:r>
          </a:p>
          <a:p>
            <a:r>
              <a:rPr lang="en-IN" dirty="0"/>
              <a:t> LV wall tension </a:t>
            </a:r>
          </a:p>
          <a:p>
            <a:r>
              <a:rPr lang="en-IN" dirty="0"/>
              <a:t>Contractility</a:t>
            </a:r>
          </a:p>
        </p:txBody>
      </p:sp>
    </p:spTree>
    <p:extLst>
      <p:ext uri="{BB962C8B-B14F-4D97-AF65-F5344CB8AC3E}">
        <p14:creationId xmlns:p14="http://schemas.microsoft.com/office/powerpoint/2010/main" val="2611555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The Law of Laplace</a:t>
            </a:r>
            <a:endParaRPr lang="en-IN" dirty="0"/>
          </a:p>
        </p:txBody>
      </p:sp>
      <p:sp>
        <p:nvSpPr>
          <p:cNvPr id="3" name="Content Placeholder 2"/>
          <p:cNvSpPr>
            <a:spLocks noGrp="1"/>
          </p:cNvSpPr>
          <p:nvPr>
            <p:ph idx="1"/>
          </p:nvPr>
        </p:nvSpPr>
        <p:spPr/>
        <p:txBody>
          <a:bodyPr>
            <a:normAutofit/>
          </a:bodyPr>
          <a:lstStyle/>
          <a:p>
            <a:pPr algn="just">
              <a:lnSpc>
                <a:spcPct val="110000"/>
              </a:lnSpc>
            </a:pPr>
            <a:r>
              <a:rPr lang="en-IN" dirty="0"/>
              <a:t>Describes the interaction of preload and afterload and their affects on myocardial oxygen consumption (MV02)</a:t>
            </a:r>
          </a:p>
          <a:p>
            <a:pPr algn="just">
              <a:lnSpc>
                <a:spcPct val="110000"/>
              </a:lnSpc>
            </a:pPr>
            <a:r>
              <a:rPr lang="en-IN" dirty="0"/>
              <a:t>To calculate the tension or stress in the myocardial wall during the IVC phase of systole</a:t>
            </a:r>
          </a:p>
          <a:p>
            <a:pPr algn="just">
              <a:lnSpc>
                <a:spcPct val="110000"/>
              </a:lnSpc>
            </a:pPr>
            <a:r>
              <a:rPr lang="en-IN" dirty="0"/>
              <a:t>T=</a:t>
            </a:r>
            <a:r>
              <a:rPr lang="en-IN" dirty="0" err="1"/>
              <a:t>Pr</a:t>
            </a:r>
            <a:r>
              <a:rPr lang="en-IN" dirty="0"/>
              <a:t>/2h</a:t>
            </a:r>
          </a:p>
          <a:p>
            <a:pPr lvl="2" algn="just">
              <a:lnSpc>
                <a:spcPct val="110000"/>
              </a:lnSpc>
            </a:pPr>
            <a:r>
              <a:rPr lang="en-IN" dirty="0"/>
              <a:t>T = myocardial wall tension</a:t>
            </a:r>
          </a:p>
          <a:p>
            <a:pPr lvl="2" algn="just">
              <a:lnSpc>
                <a:spcPct val="110000"/>
              </a:lnSpc>
            </a:pPr>
            <a:r>
              <a:rPr lang="en-IN" dirty="0"/>
              <a:t>P = intraventricular pressure</a:t>
            </a:r>
          </a:p>
          <a:p>
            <a:pPr lvl="2" algn="just">
              <a:lnSpc>
                <a:spcPct val="110000"/>
              </a:lnSpc>
            </a:pPr>
            <a:r>
              <a:rPr lang="en-IN" dirty="0"/>
              <a:t>r = intraventricular radius</a:t>
            </a:r>
          </a:p>
          <a:p>
            <a:pPr lvl="2" algn="just">
              <a:lnSpc>
                <a:spcPct val="110000"/>
              </a:lnSpc>
            </a:pPr>
            <a:r>
              <a:rPr lang="en-IN" dirty="0"/>
              <a:t>h = ventricular wall thickness</a:t>
            </a:r>
          </a:p>
        </p:txBody>
      </p:sp>
    </p:spTree>
    <p:extLst>
      <p:ext uri="{BB962C8B-B14F-4D97-AF65-F5344CB8AC3E}">
        <p14:creationId xmlns:p14="http://schemas.microsoft.com/office/powerpoint/2010/main" val="290064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pPr algn="just">
              <a:lnSpc>
                <a:spcPct val="200000"/>
              </a:lnSpc>
            </a:pPr>
            <a:r>
              <a:rPr lang="en-IN" dirty="0"/>
              <a:t> An increase in the pressure generated by the ventricle will increase the wall tension-afterload</a:t>
            </a:r>
          </a:p>
          <a:p>
            <a:pPr algn="just">
              <a:lnSpc>
                <a:spcPct val="200000"/>
              </a:lnSpc>
            </a:pPr>
            <a:r>
              <a:rPr lang="en-IN" dirty="0"/>
              <a:t>A rise in LVEDV or LVEDP will increase the wall tension- preload</a:t>
            </a:r>
          </a:p>
          <a:p>
            <a:pPr algn="just">
              <a:lnSpc>
                <a:spcPct val="200000"/>
              </a:lnSpc>
            </a:pPr>
            <a:r>
              <a:rPr lang="en-IN" dirty="0"/>
              <a:t>Ventricular wall tension is inversely proportional to the wall thickness</a:t>
            </a:r>
          </a:p>
          <a:p>
            <a:pPr lvl="1" algn="just">
              <a:lnSpc>
                <a:spcPct val="200000"/>
              </a:lnSpc>
            </a:pPr>
            <a:r>
              <a:rPr lang="en-IN" dirty="0"/>
              <a:t>Thinning of the ventricular wall will increase wall tension</a:t>
            </a:r>
          </a:p>
        </p:txBody>
      </p:sp>
    </p:spTree>
    <p:extLst>
      <p:ext uri="{BB962C8B-B14F-4D97-AF65-F5344CB8AC3E}">
        <p14:creationId xmlns:p14="http://schemas.microsoft.com/office/powerpoint/2010/main" val="370892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Heart Rate</a:t>
            </a:r>
          </a:p>
        </p:txBody>
      </p:sp>
      <p:sp>
        <p:nvSpPr>
          <p:cNvPr id="3" name="Content Placeholder 2"/>
          <p:cNvSpPr>
            <a:spLocks noGrp="1"/>
          </p:cNvSpPr>
          <p:nvPr>
            <p:ph idx="1"/>
          </p:nvPr>
        </p:nvSpPr>
        <p:spPr/>
        <p:txBody>
          <a:bodyPr>
            <a:normAutofit/>
          </a:bodyPr>
          <a:lstStyle/>
          <a:p>
            <a:pPr algn="just">
              <a:lnSpc>
                <a:spcPct val="150000"/>
              </a:lnSpc>
            </a:pPr>
            <a:r>
              <a:rPr lang="en-IN" dirty="0"/>
              <a:t>Increased heart rate will increase MVO2 as each contraction utilizes oxygen</a:t>
            </a:r>
          </a:p>
          <a:p>
            <a:pPr algn="just">
              <a:lnSpc>
                <a:spcPct val="150000"/>
              </a:lnSpc>
            </a:pPr>
            <a:r>
              <a:rPr lang="en-IN" dirty="0"/>
              <a:t>The increase in oxygen consumption can be serious especially in the patient unable to maintain CO by increases in SV</a:t>
            </a:r>
          </a:p>
          <a:p>
            <a:pPr algn="just">
              <a:lnSpc>
                <a:spcPct val="150000"/>
              </a:lnSpc>
            </a:pPr>
            <a:r>
              <a:rPr lang="en-IN" dirty="0"/>
              <a:t>An already compromised myocardium cannot sustain an increase in HR without some liability</a:t>
            </a:r>
          </a:p>
        </p:txBody>
      </p:sp>
    </p:spTree>
    <p:extLst>
      <p:ext uri="{BB962C8B-B14F-4D97-AF65-F5344CB8AC3E}">
        <p14:creationId xmlns:p14="http://schemas.microsoft.com/office/powerpoint/2010/main" val="184376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AIM</a:t>
            </a:r>
          </a:p>
        </p:txBody>
      </p:sp>
      <p:sp>
        <p:nvSpPr>
          <p:cNvPr id="3" name="Content Placeholder 2"/>
          <p:cNvSpPr>
            <a:spLocks noGrp="1"/>
          </p:cNvSpPr>
          <p:nvPr>
            <p:ph idx="1"/>
          </p:nvPr>
        </p:nvSpPr>
        <p:spPr/>
        <p:txBody>
          <a:bodyPr>
            <a:normAutofit fontScale="85000" lnSpcReduction="20000"/>
          </a:bodyPr>
          <a:lstStyle/>
          <a:p>
            <a:pPr marL="0" indent="0">
              <a:buNone/>
            </a:pPr>
            <a:endParaRPr lang="en-IN" dirty="0"/>
          </a:p>
          <a:p>
            <a:pPr algn="just">
              <a:lnSpc>
                <a:spcPct val="160000"/>
              </a:lnSpc>
            </a:pPr>
            <a:r>
              <a:rPr lang="en-IN" dirty="0"/>
              <a:t> Basic principle</a:t>
            </a:r>
          </a:p>
          <a:p>
            <a:pPr algn="just">
              <a:lnSpc>
                <a:spcPct val="160000"/>
              </a:lnSpc>
            </a:pPr>
            <a:r>
              <a:rPr lang="en-IN" dirty="0"/>
              <a:t> Physiological effects</a:t>
            </a:r>
          </a:p>
          <a:p>
            <a:pPr algn="just">
              <a:lnSpc>
                <a:spcPct val="160000"/>
              </a:lnSpc>
            </a:pPr>
            <a:r>
              <a:rPr lang="en-IN" dirty="0"/>
              <a:t>Appropriate set-up</a:t>
            </a:r>
          </a:p>
          <a:p>
            <a:pPr algn="just">
              <a:lnSpc>
                <a:spcPct val="160000"/>
              </a:lnSpc>
            </a:pPr>
            <a:r>
              <a:rPr lang="en-IN" dirty="0"/>
              <a:t>Indications </a:t>
            </a:r>
          </a:p>
          <a:p>
            <a:pPr algn="just">
              <a:lnSpc>
                <a:spcPct val="160000"/>
              </a:lnSpc>
            </a:pPr>
            <a:r>
              <a:rPr lang="en-IN" dirty="0"/>
              <a:t> Potential complications of the IABP</a:t>
            </a:r>
          </a:p>
          <a:p>
            <a:pPr marL="0" indent="0">
              <a:buNone/>
            </a:pPr>
            <a:r>
              <a:rPr lang="en-IN" dirty="0"/>
              <a:t>        </a:t>
            </a:r>
          </a:p>
          <a:p>
            <a:pPr marL="0" indent="0">
              <a:buNone/>
            </a:pPr>
            <a:r>
              <a:rPr lang="en-IN" dirty="0"/>
              <a:t>                     </a:t>
            </a:r>
          </a:p>
        </p:txBody>
      </p:sp>
    </p:spTree>
    <p:extLst>
      <p:ext uri="{BB962C8B-B14F-4D97-AF65-F5344CB8AC3E}">
        <p14:creationId xmlns:p14="http://schemas.microsoft.com/office/powerpoint/2010/main" val="263198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Contractility</a:t>
            </a:r>
          </a:p>
        </p:txBody>
      </p:sp>
      <p:sp>
        <p:nvSpPr>
          <p:cNvPr id="3" name="Content Placeholder 2"/>
          <p:cNvSpPr>
            <a:spLocks noGrp="1"/>
          </p:cNvSpPr>
          <p:nvPr>
            <p:ph idx="1"/>
          </p:nvPr>
        </p:nvSpPr>
        <p:spPr/>
        <p:txBody>
          <a:bodyPr/>
          <a:lstStyle/>
          <a:p>
            <a:pPr algn="just">
              <a:lnSpc>
                <a:spcPct val="200000"/>
              </a:lnSpc>
            </a:pPr>
            <a:r>
              <a:rPr lang="en-IN" dirty="0"/>
              <a:t>Increase in contractility increases MVO2</a:t>
            </a:r>
          </a:p>
          <a:p>
            <a:pPr algn="just">
              <a:lnSpc>
                <a:spcPct val="200000"/>
              </a:lnSpc>
            </a:pPr>
            <a:r>
              <a:rPr lang="en-IN" dirty="0"/>
              <a:t>Compounds the oxygen demands further by increasing the pressure generation of the ventricle</a:t>
            </a:r>
          </a:p>
        </p:txBody>
      </p:sp>
    </p:spTree>
    <p:extLst>
      <p:ext uri="{BB962C8B-B14F-4D97-AF65-F5344CB8AC3E}">
        <p14:creationId xmlns:p14="http://schemas.microsoft.com/office/powerpoint/2010/main" val="372091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Principles of IABC</a:t>
            </a:r>
            <a:br>
              <a:rPr lang="en-IN" b="1" dirty="0"/>
            </a:br>
            <a:endParaRPr lang="en-IN" dirty="0"/>
          </a:p>
        </p:txBody>
      </p:sp>
      <p:sp>
        <p:nvSpPr>
          <p:cNvPr id="3" name="Content Placeholder 2"/>
          <p:cNvSpPr>
            <a:spLocks noGrp="1"/>
          </p:cNvSpPr>
          <p:nvPr>
            <p:ph idx="1"/>
          </p:nvPr>
        </p:nvSpPr>
        <p:spPr>
          <a:xfrm>
            <a:off x="838200" y="1166327"/>
            <a:ext cx="10515600" cy="5010636"/>
          </a:xfrm>
        </p:spPr>
        <p:txBody>
          <a:bodyPr>
            <a:normAutofit lnSpcReduction="10000"/>
          </a:bodyPr>
          <a:lstStyle/>
          <a:p>
            <a:pPr algn="just">
              <a:lnSpc>
                <a:spcPct val="150000"/>
              </a:lnSpc>
            </a:pPr>
            <a:r>
              <a:rPr lang="en-IN" dirty="0"/>
              <a:t>In original model</a:t>
            </a:r>
          </a:p>
          <a:p>
            <a:pPr lvl="1" algn="just">
              <a:lnSpc>
                <a:spcPct val="150000"/>
              </a:lnSpc>
            </a:pPr>
            <a:r>
              <a:rPr lang="en-IN" dirty="0"/>
              <a:t>Blood removed and reinjected into aorta in a manner counter to the cardiac cycle hence the term </a:t>
            </a:r>
            <a:r>
              <a:rPr lang="en-IN" dirty="0" err="1"/>
              <a:t>counterpulsation</a:t>
            </a:r>
            <a:endParaRPr lang="en-IN" dirty="0"/>
          </a:p>
          <a:p>
            <a:pPr algn="just">
              <a:lnSpc>
                <a:spcPct val="150000"/>
              </a:lnSpc>
            </a:pPr>
            <a:r>
              <a:rPr lang="en-IN" dirty="0"/>
              <a:t>It adds volume to the aorta during diastole to increase diastolic blood pressure</a:t>
            </a:r>
          </a:p>
          <a:p>
            <a:pPr lvl="1" algn="just">
              <a:lnSpc>
                <a:spcPct val="150000"/>
              </a:lnSpc>
            </a:pPr>
            <a:r>
              <a:rPr lang="en-IN" dirty="0"/>
              <a:t>Goal - to improve perfusion pressure to the coronary and systemic circulation</a:t>
            </a:r>
          </a:p>
          <a:p>
            <a:pPr algn="just">
              <a:lnSpc>
                <a:spcPct val="150000"/>
              </a:lnSpc>
            </a:pPr>
            <a:r>
              <a:rPr lang="en-IN" dirty="0"/>
              <a:t> As perfusion pressure increases oxygen availability to the coronary and systemic circulation increases</a:t>
            </a:r>
          </a:p>
          <a:p>
            <a:pPr marL="0" indent="0">
              <a:buNone/>
            </a:pPr>
            <a:endParaRPr lang="en-IN" dirty="0"/>
          </a:p>
        </p:txBody>
      </p:sp>
    </p:spTree>
    <p:extLst>
      <p:ext uri="{BB962C8B-B14F-4D97-AF65-F5344CB8AC3E}">
        <p14:creationId xmlns:p14="http://schemas.microsoft.com/office/powerpoint/2010/main" val="50716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354563" y="475861"/>
            <a:ext cx="11551298" cy="5701102"/>
          </a:xfrm>
        </p:spPr>
        <p:txBody>
          <a:bodyPr>
            <a:normAutofit lnSpcReduction="10000"/>
          </a:bodyPr>
          <a:lstStyle/>
          <a:p>
            <a:pPr algn="just">
              <a:lnSpc>
                <a:spcPct val="200000"/>
              </a:lnSpc>
            </a:pPr>
            <a:r>
              <a:rPr lang="en-IN" dirty="0"/>
              <a:t>Aortic pressure is reduced just before systole by removing volume from the aorta</a:t>
            </a:r>
          </a:p>
          <a:p>
            <a:pPr algn="just">
              <a:lnSpc>
                <a:spcPct val="200000"/>
              </a:lnSpc>
            </a:pPr>
            <a:r>
              <a:rPr lang="en-IN" dirty="0"/>
              <a:t>Reduces the resistance or afterload for the next left ventricular ejection</a:t>
            </a:r>
          </a:p>
          <a:p>
            <a:pPr algn="just">
              <a:lnSpc>
                <a:spcPct val="200000"/>
              </a:lnSpc>
            </a:pPr>
            <a:r>
              <a:rPr lang="en-IN" dirty="0"/>
              <a:t>Hence the heart can eject a greater stroke volume at a lower work level</a:t>
            </a:r>
          </a:p>
          <a:p>
            <a:pPr algn="just">
              <a:lnSpc>
                <a:spcPct val="200000"/>
              </a:lnSpc>
            </a:pPr>
            <a:r>
              <a:rPr lang="en-IN" dirty="0"/>
              <a:t>Effectively reducing myocardial oxygen demand</a:t>
            </a:r>
          </a:p>
          <a:p>
            <a:pPr algn="just">
              <a:lnSpc>
                <a:spcPct val="200000"/>
              </a:lnSpc>
            </a:pPr>
            <a:r>
              <a:rPr lang="en-IN" dirty="0"/>
              <a:t>Also reduces preload and improve myocardial efficiency</a:t>
            </a:r>
          </a:p>
        </p:txBody>
      </p:sp>
    </p:spTree>
    <p:extLst>
      <p:ext uri="{BB962C8B-B14F-4D97-AF65-F5344CB8AC3E}">
        <p14:creationId xmlns:p14="http://schemas.microsoft.com/office/powerpoint/2010/main" val="1269752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Principles of Intra-Aortic Balloon </a:t>
            </a:r>
            <a:r>
              <a:rPr lang="en-IN" b="1" dirty="0" err="1"/>
              <a:t>Counterpulsation</a:t>
            </a:r>
            <a:br>
              <a:rPr lang="en-IN" b="1" dirty="0"/>
            </a:b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b="1" dirty="0"/>
              <a:t>General Concepts</a:t>
            </a:r>
          </a:p>
          <a:p>
            <a:pPr marL="457200" lvl="1" indent="0">
              <a:buNone/>
            </a:pPr>
            <a:r>
              <a:rPr lang="en-IN" b="1" i="1" dirty="0"/>
              <a:t>Placement</a:t>
            </a:r>
          </a:p>
          <a:p>
            <a:pPr lvl="1" algn="just">
              <a:lnSpc>
                <a:spcPct val="200000"/>
              </a:lnSpc>
            </a:pPr>
            <a:r>
              <a:rPr lang="en-IN" dirty="0"/>
              <a:t>A flexible catheter with a balloon mounted on the end is inserted in the femoral artery and passed into the descending thoracic aorta</a:t>
            </a:r>
          </a:p>
          <a:p>
            <a:pPr lvl="1" algn="just">
              <a:lnSpc>
                <a:spcPct val="200000"/>
              </a:lnSpc>
            </a:pPr>
            <a:r>
              <a:rPr lang="en-IN" dirty="0"/>
              <a:t>The balloon is situated 1 – 2cm below the origin of the left subclavian artery and above the renal artery branches</a:t>
            </a:r>
          </a:p>
          <a:p>
            <a:pPr lvl="1" algn="just">
              <a:lnSpc>
                <a:spcPct val="200000"/>
              </a:lnSpc>
            </a:pPr>
            <a:r>
              <a:rPr lang="en-IN" dirty="0"/>
              <a:t> On daily CXR the tip should be visible between the 2nd and 3rd intercostal space</a:t>
            </a:r>
          </a:p>
        </p:txBody>
      </p:sp>
    </p:spTree>
    <p:extLst>
      <p:ext uri="{BB962C8B-B14F-4D97-AF65-F5344CB8AC3E}">
        <p14:creationId xmlns:p14="http://schemas.microsoft.com/office/powerpoint/2010/main" val="1750887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Too low </a:t>
            </a:r>
          </a:p>
          <a:p>
            <a:pPr lvl="2"/>
            <a:r>
              <a:rPr lang="en-IN" dirty="0"/>
              <a:t>origin of the renal arteries may be obstructed compromising renal perfusion</a:t>
            </a:r>
          </a:p>
          <a:p>
            <a:r>
              <a:rPr lang="en-IN" dirty="0"/>
              <a:t>Too high </a:t>
            </a:r>
          </a:p>
          <a:p>
            <a:pPr lvl="2"/>
            <a:r>
              <a:rPr lang="en-IN" dirty="0"/>
              <a:t>obstruction of the origin of the left subclavian or the left carotid artery could result</a:t>
            </a:r>
          </a:p>
          <a:p>
            <a:r>
              <a:rPr lang="en-IN" dirty="0"/>
              <a:t>The intra-aortic balloon should not totally occlude the aortic lumen during inflation</a:t>
            </a:r>
          </a:p>
          <a:p>
            <a:pPr lvl="2"/>
            <a:r>
              <a:rPr lang="en-IN" dirty="0"/>
              <a:t> Ideally it should be 85-90% occlusive</a:t>
            </a:r>
          </a:p>
          <a:p>
            <a:r>
              <a:rPr lang="en-IN" dirty="0"/>
              <a:t> Total occlusion could result in aortic wall trauma and damage to red blood cells and platelets</a:t>
            </a:r>
          </a:p>
        </p:txBody>
      </p:sp>
    </p:spTree>
    <p:extLst>
      <p:ext uri="{BB962C8B-B14F-4D97-AF65-F5344CB8AC3E}">
        <p14:creationId xmlns:p14="http://schemas.microsoft.com/office/powerpoint/2010/main" val="3324136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4" name="Content Placeholder 3"/>
          <p:cNvPicPr>
            <a:picLocks noGrp="1" noChangeAspect="1"/>
          </p:cNvPicPr>
          <p:nvPr>
            <p:ph sz="half" idx="1"/>
          </p:nvPr>
        </p:nvPicPr>
        <p:blipFill>
          <a:blip r:embed="rId2"/>
          <a:stretch>
            <a:fillRect/>
          </a:stretch>
        </p:blipFill>
        <p:spPr>
          <a:xfrm>
            <a:off x="838200" y="2431746"/>
            <a:ext cx="5181600" cy="3139095"/>
          </a:xfrm>
          <a:prstGeom prst="rect">
            <a:avLst/>
          </a:prstGeom>
        </p:spPr>
      </p:pic>
      <p:pic>
        <p:nvPicPr>
          <p:cNvPr id="7" name="Content Placeholder 3"/>
          <p:cNvPicPr>
            <a:picLocks noGrp="1" noChangeAspect="1"/>
          </p:cNvPicPr>
          <p:nvPr>
            <p:ph sz="half" idx="2"/>
          </p:nvPr>
        </p:nvPicPr>
        <p:blipFill>
          <a:blip r:embed="rId3"/>
          <a:stretch>
            <a:fillRect/>
          </a:stretch>
        </p:blipFill>
        <p:spPr>
          <a:xfrm>
            <a:off x="6330062" y="1825625"/>
            <a:ext cx="4865875" cy="4351338"/>
          </a:xfrm>
          <a:prstGeom prst="rect">
            <a:avLst/>
          </a:prstGeom>
        </p:spPr>
      </p:pic>
    </p:spTree>
    <p:extLst>
      <p:ext uri="{BB962C8B-B14F-4D97-AF65-F5344CB8AC3E}">
        <p14:creationId xmlns:p14="http://schemas.microsoft.com/office/powerpoint/2010/main" val="1269143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Volume Displacement</a:t>
            </a:r>
            <a:br>
              <a:rPr lang="en-IN" b="1" i="1" dirty="0"/>
            </a:br>
            <a:endParaRPr lang="en-IN" dirty="0"/>
          </a:p>
        </p:txBody>
      </p:sp>
      <p:sp>
        <p:nvSpPr>
          <p:cNvPr id="3" name="Content Placeholder 2"/>
          <p:cNvSpPr>
            <a:spLocks noGrp="1"/>
          </p:cNvSpPr>
          <p:nvPr>
            <p:ph idx="1"/>
          </p:nvPr>
        </p:nvSpPr>
        <p:spPr>
          <a:xfrm>
            <a:off x="223520" y="1076960"/>
            <a:ext cx="11765280" cy="5527040"/>
          </a:xfrm>
        </p:spPr>
        <p:txBody>
          <a:bodyPr>
            <a:normAutofit lnSpcReduction="10000"/>
          </a:bodyPr>
          <a:lstStyle/>
          <a:p>
            <a:pPr algn="just">
              <a:lnSpc>
                <a:spcPct val="150000"/>
              </a:lnSpc>
            </a:pPr>
            <a:r>
              <a:rPr lang="en-IN" dirty="0"/>
              <a:t>Synchronized </a:t>
            </a:r>
            <a:r>
              <a:rPr lang="en-IN" dirty="0" err="1"/>
              <a:t>counterpulsation</a:t>
            </a:r>
            <a:r>
              <a:rPr lang="en-IN" dirty="0"/>
              <a:t> is the core principle of IABP therapy</a:t>
            </a:r>
          </a:p>
          <a:p>
            <a:pPr algn="just">
              <a:lnSpc>
                <a:spcPct val="150000"/>
              </a:lnSpc>
            </a:pPr>
            <a:r>
              <a:rPr lang="en-IN" dirty="0"/>
              <a:t>IABP exerts its effect by volume displacement and pressure changes</a:t>
            </a:r>
          </a:p>
          <a:p>
            <a:pPr lvl="2" algn="just">
              <a:lnSpc>
                <a:spcPct val="150000"/>
              </a:lnSpc>
            </a:pPr>
            <a:r>
              <a:rPr lang="en-IN" dirty="0"/>
              <a:t> caused by rapidly shuttling helium gas in and out of the balloon chamber</a:t>
            </a:r>
          </a:p>
          <a:p>
            <a:pPr algn="just">
              <a:lnSpc>
                <a:spcPct val="150000"/>
              </a:lnSpc>
            </a:pPr>
            <a:r>
              <a:rPr lang="en-IN" dirty="0"/>
              <a:t>At  precisely timed interval the gas enters the balloon chamber within  aorta</a:t>
            </a:r>
          </a:p>
          <a:p>
            <a:pPr algn="just">
              <a:lnSpc>
                <a:spcPct val="150000"/>
              </a:lnSpc>
            </a:pPr>
            <a:r>
              <a:rPr lang="en-IN" dirty="0"/>
              <a:t> As gas is shuttled into balloon it occupies a space within aorta equal to its volume</a:t>
            </a:r>
          </a:p>
          <a:p>
            <a:pPr algn="just">
              <a:lnSpc>
                <a:spcPct val="150000"/>
              </a:lnSpc>
            </a:pPr>
            <a:r>
              <a:rPr lang="en-IN" dirty="0"/>
              <a:t> The usual adult balloon volume is 40cc (30-50cc)</a:t>
            </a:r>
          </a:p>
          <a:p>
            <a:pPr algn="just">
              <a:lnSpc>
                <a:spcPct val="150000"/>
              </a:lnSpc>
            </a:pPr>
            <a:r>
              <a:rPr lang="en-IN" dirty="0"/>
              <a:t>Sudden inflation causes blood to be moved superiorly and inferiorly</a:t>
            </a:r>
          </a:p>
        </p:txBody>
      </p:sp>
    </p:spTree>
    <p:extLst>
      <p:ext uri="{BB962C8B-B14F-4D97-AF65-F5344CB8AC3E}">
        <p14:creationId xmlns:p14="http://schemas.microsoft.com/office/powerpoint/2010/main" val="1762130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Balloon Inflation: Hemodynamics</a:t>
            </a:r>
            <a:endParaRPr lang="en-IN" b="1" dirty="0"/>
          </a:p>
        </p:txBody>
      </p:sp>
      <p:sp>
        <p:nvSpPr>
          <p:cNvPr id="3" name="Content Placeholder 2"/>
          <p:cNvSpPr>
            <a:spLocks noGrp="1"/>
          </p:cNvSpPr>
          <p:nvPr>
            <p:ph idx="1"/>
          </p:nvPr>
        </p:nvSpPr>
        <p:spPr>
          <a:xfrm>
            <a:off x="294640" y="1432560"/>
            <a:ext cx="11409680" cy="5080000"/>
          </a:xfrm>
        </p:spPr>
        <p:txBody>
          <a:bodyPr>
            <a:normAutofit/>
          </a:bodyPr>
          <a:lstStyle/>
          <a:p>
            <a:pPr algn="just">
              <a:lnSpc>
                <a:spcPct val="150000"/>
              </a:lnSpc>
            </a:pPr>
            <a:r>
              <a:rPr lang="en-IN" dirty="0"/>
              <a:t>Inflation of balloon is set to occur at onset of diastole</a:t>
            </a:r>
          </a:p>
          <a:p>
            <a:pPr algn="just">
              <a:lnSpc>
                <a:spcPct val="150000"/>
              </a:lnSpc>
            </a:pPr>
            <a:r>
              <a:rPr lang="en-IN" dirty="0"/>
              <a:t> At the beginning of diastole maximum aortic blood volume is available for displacement</a:t>
            </a:r>
          </a:p>
          <a:p>
            <a:pPr algn="just">
              <a:lnSpc>
                <a:spcPct val="150000"/>
              </a:lnSpc>
            </a:pPr>
            <a:r>
              <a:rPr lang="en-IN" dirty="0"/>
              <a:t> If occurs later in diastole the pressure generation from volume displacement will be lower</a:t>
            </a:r>
          </a:p>
          <a:p>
            <a:pPr algn="just">
              <a:lnSpc>
                <a:spcPct val="150000"/>
              </a:lnSpc>
            </a:pPr>
            <a:r>
              <a:rPr lang="en-IN" dirty="0"/>
              <a:t>In late diastole much of the blood has flowed out to the periphery and there is less blood volume in the aorta to displace</a:t>
            </a:r>
          </a:p>
        </p:txBody>
      </p:sp>
    </p:spTree>
    <p:extLst>
      <p:ext uri="{BB962C8B-B14F-4D97-AF65-F5344CB8AC3E}">
        <p14:creationId xmlns:p14="http://schemas.microsoft.com/office/powerpoint/2010/main" val="193003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Benefits of Accurately Timed Inflation</a:t>
            </a:r>
          </a:p>
        </p:txBody>
      </p:sp>
      <p:sp>
        <p:nvSpPr>
          <p:cNvPr id="3" name="Content Placeholder 2"/>
          <p:cNvSpPr>
            <a:spLocks noGrp="1"/>
          </p:cNvSpPr>
          <p:nvPr>
            <p:ph idx="1"/>
          </p:nvPr>
        </p:nvSpPr>
        <p:spPr>
          <a:xfrm>
            <a:off x="365760" y="1432560"/>
            <a:ext cx="11531600" cy="5232400"/>
          </a:xfrm>
        </p:spPr>
        <p:txBody>
          <a:bodyPr>
            <a:normAutofit lnSpcReduction="10000"/>
          </a:bodyPr>
          <a:lstStyle/>
          <a:p>
            <a:pPr algn="just">
              <a:lnSpc>
                <a:spcPct val="150000"/>
              </a:lnSpc>
            </a:pPr>
            <a:r>
              <a:rPr lang="en-IN" dirty="0"/>
              <a:t> Coronary artery blood flow and pressure are increased</a:t>
            </a:r>
          </a:p>
          <a:p>
            <a:pPr lvl="1" algn="just">
              <a:lnSpc>
                <a:spcPct val="150000"/>
              </a:lnSpc>
            </a:pPr>
            <a:r>
              <a:rPr lang="en-IN" dirty="0"/>
              <a:t> Increased perfusion may increase the oxygen delivered to the myocardium</a:t>
            </a:r>
          </a:p>
          <a:p>
            <a:pPr algn="just">
              <a:lnSpc>
                <a:spcPct val="150000"/>
              </a:lnSpc>
            </a:pPr>
            <a:r>
              <a:rPr lang="en-IN" dirty="0"/>
              <a:t> Increased diastolic pressure also increases the perfusion to distal organs and tissues</a:t>
            </a:r>
          </a:p>
          <a:p>
            <a:pPr lvl="1" algn="just">
              <a:lnSpc>
                <a:spcPct val="150000"/>
              </a:lnSpc>
            </a:pPr>
            <a:r>
              <a:rPr lang="en-IN" dirty="0"/>
              <a:t>increased urine output cerebral perfusion</a:t>
            </a:r>
          </a:p>
          <a:p>
            <a:pPr algn="just">
              <a:lnSpc>
                <a:spcPct val="150000"/>
              </a:lnSpc>
            </a:pPr>
            <a:r>
              <a:rPr lang="en-IN" dirty="0"/>
              <a:t> Coronary collateral circulation is potentially increased from the increased CPP</a:t>
            </a:r>
          </a:p>
          <a:p>
            <a:pPr algn="just">
              <a:lnSpc>
                <a:spcPct val="150000"/>
              </a:lnSpc>
            </a:pPr>
            <a:r>
              <a:rPr lang="en-IN" dirty="0"/>
              <a:t> Systemic perfusion pressure is increased</a:t>
            </a:r>
          </a:p>
        </p:txBody>
      </p:sp>
    </p:spTree>
    <p:extLst>
      <p:ext uri="{BB962C8B-B14F-4D97-AF65-F5344CB8AC3E}">
        <p14:creationId xmlns:p14="http://schemas.microsoft.com/office/powerpoint/2010/main" val="862113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Balloon Deflation: Hemodynamics</a:t>
            </a:r>
            <a:endParaRPr lang="en-IN" b="1" dirty="0"/>
          </a:p>
        </p:txBody>
      </p:sp>
      <p:sp>
        <p:nvSpPr>
          <p:cNvPr id="3" name="Content Placeholder 2"/>
          <p:cNvSpPr>
            <a:spLocks noGrp="1"/>
          </p:cNvSpPr>
          <p:nvPr>
            <p:ph idx="1"/>
          </p:nvPr>
        </p:nvSpPr>
        <p:spPr>
          <a:xfrm>
            <a:off x="838200" y="1361661"/>
            <a:ext cx="10515600" cy="4815302"/>
          </a:xfrm>
        </p:spPr>
        <p:txBody>
          <a:bodyPr>
            <a:normAutofit fontScale="70000" lnSpcReduction="20000"/>
          </a:bodyPr>
          <a:lstStyle/>
          <a:p>
            <a:pPr algn="just">
              <a:lnSpc>
                <a:spcPct val="220000"/>
              </a:lnSpc>
            </a:pPr>
            <a:r>
              <a:rPr lang="en-IN" dirty="0"/>
              <a:t>The balloon remains inflated throughout the diastolic phase</a:t>
            </a:r>
          </a:p>
          <a:p>
            <a:pPr algn="just">
              <a:lnSpc>
                <a:spcPct val="220000"/>
              </a:lnSpc>
            </a:pPr>
            <a:r>
              <a:rPr lang="en-IN" dirty="0"/>
              <a:t> Deflation of the balloon should take place at the onset of systole during the IVC phase</a:t>
            </a:r>
          </a:p>
          <a:p>
            <a:pPr algn="just">
              <a:lnSpc>
                <a:spcPct val="220000"/>
              </a:lnSpc>
            </a:pPr>
            <a:r>
              <a:rPr lang="en-IN" dirty="0"/>
              <a:t>The left ventricle has to generate a pressure greater than the AEDP to achieve ejection</a:t>
            </a:r>
          </a:p>
          <a:p>
            <a:pPr algn="just">
              <a:lnSpc>
                <a:spcPct val="220000"/>
              </a:lnSpc>
            </a:pPr>
            <a:r>
              <a:rPr lang="en-IN" dirty="0"/>
              <a:t>The sudden evacuation of the 40cc volume will cause a fall in pressure in the aorta</a:t>
            </a:r>
          </a:p>
          <a:p>
            <a:pPr algn="just">
              <a:lnSpc>
                <a:spcPct val="220000"/>
              </a:lnSpc>
            </a:pPr>
            <a:r>
              <a:rPr lang="en-IN" dirty="0"/>
              <a:t> Properly timed deflation will cause a fall in pressure therefore the left ventricle will not have to generate as much pressure to achieve ejection</a:t>
            </a:r>
          </a:p>
          <a:p>
            <a:pPr marL="0" indent="0" algn="just">
              <a:lnSpc>
                <a:spcPct val="150000"/>
              </a:lnSpc>
              <a:buNone/>
            </a:pPr>
            <a:r>
              <a:rPr lang="en-IN" dirty="0"/>
              <a:t> </a:t>
            </a:r>
          </a:p>
        </p:txBody>
      </p:sp>
    </p:spTree>
    <p:extLst>
      <p:ext uri="{BB962C8B-B14F-4D97-AF65-F5344CB8AC3E}">
        <p14:creationId xmlns:p14="http://schemas.microsoft.com/office/powerpoint/2010/main" val="411133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HISTORY</a:t>
            </a:r>
          </a:p>
        </p:txBody>
      </p:sp>
      <p:sp>
        <p:nvSpPr>
          <p:cNvPr id="3" name="Content Placeholder 2"/>
          <p:cNvSpPr>
            <a:spLocks noGrp="1"/>
          </p:cNvSpPr>
          <p:nvPr>
            <p:ph sz="half" idx="1"/>
          </p:nvPr>
        </p:nvSpPr>
        <p:spPr>
          <a:xfrm>
            <a:off x="636607" y="1667435"/>
            <a:ext cx="7407797" cy="4588905"/>
          </a:xfrm>
          <a:prstGeom prst="rect">
            <a:avLst/>
          </a:prstGeom>
        </p:spPr>
        <p:txBody>
          <a:bodyPr>
            <a:noAutofit/>
          </a:bodyPr>
          <a:lstStyle/>
          <a:p>
            <a:pPr algn="just">
              <a:lnSpc>
                <a:spcPct val="200000"/>
              </a:lnSpc>
              <a:spcBef>
                <a:spcPts val="600"/>
              </a:spcBef>
            </a:pPr>
            <a:r>
              <a:rPr lang="en-US" sz="2000" dirty="0" err="1"/>
              <a:t>Kantrowitz</a:t>
            </a:r>
            <a:r>
              <a:rPr lang="en-US" sz="2000" dirty="0"/>
              <a:t> described augmentation of coronary blood flow by retardation of the arterial pressure pulse in animal models in 1952</a:t>
            </a:r>
          </a:p>
          <a:p>
            <a:pPr algn="just">
              <a:lnSpc>
                <a:spcPct val="200000"/>
              </a:lnSpc>
              <a:spcBef>
                <a:spcPts val="600"/>
              </a:spcBef>
            </a:pPr>
            <a:endParaRPr lang="en-IN" sz="2000" dirty="0"/>
          </a:p>
          <a:p>
            <a:pPr algn="just">
              <a:lnSpc>
                <a:spcPct val="200000"/>
              </a:lnSpc>
              <a:spcBef>
                <a:spcPts val="600"/>
              </a:spcBef>
            </a:pPr>
            <a:r>
              <a:rPr lang="en-US" sz="2000" dirty="0"/>
              <a:t>In 1958 Harken suggested removal of some blood volume via femoral artery during systole and replacing it rapidly in diastole as a treatment for left ventricular (LV) failure- so called diastolic augmentation</a:t>
            </a:r>
            <a:endParaRPr lang="en-IN" sz="2000" dirty="0"/>
          </a:p>
        </p:txBody>
      </p:sp>
      <p:pic>
        <p:nvPicPr>
          <p:cNvPr id="7" name="Picture 2" descr="C:\Users\Prakash\Desktop\iabp\adrian_kantrowitz.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42312" y="1318186"/>
            <a:ext cx="3530589" cy="4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23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IN" dirty="0"/>
              <a:t>The IVC phase is shortened thereby decreasing the oxygen demands of the myocardium</a:t>
            </a:r>
          </a:p>
          <a:p>
            <a:pPr algn="just">
              <a:lnSpc>
                <a:spcPct val="150000"/>
              </a:lnSpc>
            </a:pPr>
            <a:r>
              <a:rPr lang="en-IN" dirty="0"/>
              <a:t> Since the left ventricle will be ejecting against a lower pressure the peak pressure generated during systole will be less</a:t>
            </a:r>
          </a:p>
        </p:txBody>
      </p:sp>
    </p:spTree>
    <p:extLst>
      <p:ext uri="{BB962C8B-B14F-4D97-AF65-F5344CB8AC3E}">
        <p14:creationId xmlns:p14="http://schemas.microsoft.com/office/powerpoint/2010/main" val="292193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7078"/>
            <a:ext cx="10515600" cy="5699885"/>
          </a:xfrm>
        </p:spPr>
        <p:txBody>
          <a:bodyPr>
            <a:normAutofit fontScale="85000" lnSpcReduction="10000"/>
          </a:bodyPr>
          <a:lstStyle/>
          <a:p>
            <a:pPr marL="0" indent="0" algn="just">
              <a:lnSpc>
                <a:spcPct val="160000"/>
              </a:lnSpc>
              <a:buNone/>
            </a:pPr>
            <a:r>
              <a:rPr lang="en-IN" dirty="0"/>
              <a:t> 1 The pressure that the LV must generate is less throughout the systolic phase</a:t>
            </a:r>
          </a:p>
          <a:p>
            <a:pPr lvl="2" algn="just">
              <a:lnSpc>
                <a:spcPct val="160000"/>
              </a:lnSpc>
            </a:pPr>
            <a:r>
              <a:rPr lang="en-IN" dirty="0"/>
              <a:t>  Afterload is reduced which decreases myocardial oxygen demands</a:t>
            </a:r>
          </a:p>
          <a:p>
            <a:pPr marL="514350" indent="-514350" algn="just">
              <a:lnSpc>
                <a:spcPct val="160000"/>
              </a:lnSpc>
              <a:buAutoNum type="arabicPlain" startAt="2"/>
            </a:pPr>
            <a:r>
              <a:rPr lang="en-IN" dirty="0"/>
              <a:t>IVC phase is shortened </a:t>
            </a:r>
          </a:p>
          <a:p>
            <a:pPr lvl="2" algn="just">
              <a:lnSpc>
                <a:spcPct val="160000"/>
              </a:lnSpc>
            </a:pPr>
            <a:r>
              <a:rPr lang="en-IN" dirty="0"/>
              <a:t>Decreases oxygen demands</a:t>
            </a:r>
          </a:p>
          <a:p>
            <a:pPr marL="0" indent="0" algn="just">
              <a:lnSpc>
                <a:spcPct val="160000"/>
              </a:lnSpc>
              <a:buNone/>
            </a:pPr>
            <a:r>
              <a:rPr lang="en-IN" dirty="0"/>
              <a:t>3 Reduced afterload allows the LV to empty more effectively </a:t>
            </a:r>
          </a:p>
          <a:p>
            <a:pPr lvl="2" algn="just">
              <a:lnSpc>
                <a:spcPct val="160000"/>
              </a:lnSpc>
            </a:pPr>
            <a:r>
              <a:rPr lang="en-IN" dirty="0"/>
              <a:t> SV is increased</a:t>
            </a:r>
          </a:p>
          <a:p>
            <a:pPr lvl="2" algn="just">
              <a:lnSpc>
                <a:spcPct val="160000"/>
              </a:lnSpc>
            </a:pPr>
            <a:r>
              <a:rPr lang="en-IN" dirty="0"/>
              <a:t> In addition preload is reduced if elevated</a:t>
            </a:r>
          </a:p>
          <a:p>
            <a:pPr marL="0" indent="0" algn="just">
              <a:lnSpc>
                <a:spcPct val="160000"/>
              </a:lnSpc>
              <a:buNone/>
            </a:pPr>
            <a:r>
              <a:rPr lang="en-IN" dirty="0"/>
              <a:t>4 Enhanced forward CO </a:t>
            </a:r>
          </a:p>
          <a:p>
            <a:pPr lvl="1" algn="just">
              <a:lnSpc>
                <a:spcPct val="160000"/>
              </a:lnSpc>
            </a:pPr>
            <a:r>
              <a:rPr lang="en-IN" dirty="0"/>
              <a:t>   Decreases left to right shunt in cases of intraventricular septal defects </a:t>
            </a:r>
          </a:p>
          <a:p>
            <a:pPr lvl="1" algn="just">
              <a:lnSpc>
                <a:spcPct val="160000"/>
              </a:lnSpc>
            </a:pPr>
            <a:r>
              <a:rPr lang="en-IN" dirty="0"/>
              <a:t>   Incompetent mitral valve</a:t>
            </a:r>
          </a:p>
        </p:txBody>
      </p:sp>
    </p:spTree>
    <p:extLst>
      <p:ext uri="{BB962C8B-B14F-4D97-AF65-F5344CB8AC3E}">
        <p14:creationId xmlns:p14="http://schemas.microsoft.com/office/powerpoint/2010/main" val="264770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a:br>
            <a:br>
              <a:rPr lang="en-IN"/>
            </a:br>
            <a:r>
              <a:rPr lang="en-IN"/>
              <a:t> Physiological effects of IABP</a:t>
            </a:r>
          </a:p>
        </p:txBody>
      </p:sp>
      <p:pic>
        <p:nvPicPr>
          <p:cNvPr id="4" name="Content Placeholder 3"/>
          <p:cNvPicPr>
            <a:picLocks noGrp="1" noChangeAspect="1"/>
          </p:cNvPicPr>
          <p:nvPr>
            <p:ph idx="1"/>
          </p:nvPr>
        </p:nvPicPr>
        <p:blipFill>
          <a:blip r:embed="rId2"/>
          <a:stretch>
            <a:fillRect/>
          </a:stretch>
        </p:blipFill>
        <p:spPr>
          <a:xfrm>
            <a:off x="2516386" y="1825625"/>
            <a:ext cx="7159227" cy="4351338"/>
          </a:xfrm>
          <a:prstGeom prst="rect">
            <a:avLst/>
          </a:prstGeom>
        </p:spPr>
      </p:pic>
    </p:spTree>
    <p:extLst>
      <p:ext uri="{BB962C8B-B14F-4D97-AF65-F5344CB8AC3E}">
        <p14:creationId xmlns:p14="http://schemas.microsoft.com/office/powerpoint/2010/main" val="2413731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843339" y="1825625"/>
            <a:ext cx="6505322" cy="4351338"/>
          </a:xfrm>
          <a:prstGeom prst="rect">
            <a:avLst/>
          </a:prstGeom>
        </p:spPr>
      </p:pic>
    </p:spTree>
    <p:extLst>
      <p:ext uri="{BB962C8B-B14F-4D97-AF65-F5344CB8AC3E}">
        <p14:creationId xmlns:p14="http://schemas.microsoft.com/office/powerpoint/2010/main" val="831043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Clinical Correlates of IAB Pumping</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i="1" dirty="0">
                <a:solidFill>
                  <a:schemeClr val="accent2"/>
                </a:solidFill>
              </a:rPr>
              <a:t>What You Should See as Signs of an Improved Clinical Condition</a:t>
            </a:r>
          </a:p>
          <a:p>
            <a:pPr algn="just">
              <a:lnSpc>
                <a:spcPct val="150000"/>
              </a:lnSpc>
            </a:pPr>
            <a:r>
              <a:rPr lang="en-IN" dirty="0"/>
              <a:t>The alteration of improved coronary circulation and decreased myocardial workload all affect the patient’s clinical status</a:t>
            </a:r>
          </a:p>
          <a:p>
            <a:pPr algn="just">
              <a:lnSpc>
                <a:spcPct val="150000"/>
              </a:lnSpc>
            </a:pPr>
            <a:r>
              <a:rPr lang="en-IN" dirty="0"/>
              <a:t>Many reflect the benefits of both inflation and deflation </a:t>
            </a:r>
          </a:p>
          <a:p>
            <a:pPr algn="just">
              <a:lnSpc>
                <a:spcPct val="150000"/>
              </a:lnSpc>
            </a:pPr>
            <a:r>
              <a:rPr lang="en-IN" dirty="0"/>
              <a:t>Some are primarily caused by one action or the other</a:t>
            </a:r>
          </a:p>
        </p:txBody>
      </p:sp>
    </p:spTree>
    <p:extLst>
      <p:ext uri="{BB962C8B-B14F-4D97-AF65-F5344CB8AC3E}">
        <p14:creationId xmlns:p14="http://schemas.microsoft.com/office/powerpoint/2010/main" val="1815519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2389239" y="206477"/>
            <a:ext cx="7433187" cy="6651523"/>
          </a:xfrm>
          <a:prstGeom prst="rect">
            <a:avLst/>
          </a:prstGeom>
        </p:spPr>
      </p:pic>
    </p:spTree>
    <p:extLst>
      <p:ext uri="{BB962C8B-B14F-4D97-AF65-F5344CB8AC3E}">
        <p14:creationId xmlns:p14="http://schemas.microsoft.com/office/powerpoint/2010/main" val="828067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Indications</a:t>
            </a:r>
            <a:endParaRPr lang="en-IN" dirty="0"/>
          </a:p>
        </p:txBody>
      </p:sp>
      <p:sp>
        <p:nvSpPr>
          <p:cNvPr id="3" name="Content Placeholder 2"/>
          <p:cNvSpPr>
            <a:spLocks noGrp="1"/>
          </p:cNvSpPr>
          <p:nvPr>
            <p:ph idx="1"/>
          </p:nvPr>
        </p:nvSpPr>
        <p:spPr/>
        <p:txBody>
          <a:bodyPr>
            <a:normAutofit fontScale="92500"/>
          </a:bodyPr>
          <a:lstStyle/>
          <a:p>
            <a:pPr marL="0" indent="0">
              <a:buNone/>
            </a:pPr>
            <a:r>
              <a:rPr lang="en-IN" b="1" dirty="0">
                <a:solidFill>
                  <a:schemeClr val="accent2"/>
                </a:solidFill>
              </a:rPr>
              <a:t>Indications with proven benefit</a:t>
            </a:r>
            <a:endParaRPr lang="en-IN" dirty="0">
              <a:solidFill>
                <a:schemeClr val="accent2"/>
              </a:solidFill>
            </a:endParaRPr>
          </a:p>
          <a:p>
            <a:pPr algn="just">
              <a:lnSpc>
                <a:spcPct val="150000"/>
              </a:lnSpc>
            </a:pPr>
            <a:r>
              <a:rPr lang="en-IN" dirty="0"/>
              <a:t>Cardiogenic shock secondary to AMI refractory to medical therapy </a:t>
            </a:r>
          </a:p>
          <a:p>
            <a:pPr algn="just">
              <a:lnSpc>
                <a:spcPct val="150000"/>
              </a:lnSpc>
            </a:pPr>
            <a:r>
              <a:rPr lang="en-IN" dirty="0"/>
              <a:t>Mechanical complications of AMI: acute MR and VSR </a:t>
            </a:r>
          </a:p>
          <a:p>
            <a:pPr algn="just">
              <a:lnSpc>
                <a:spcPct val="150000"/>
              </a:lnSpc>
            </a:pPr>
            <a:r>
              <a:rPr lang="en-IN" dirty="0"/>
              <a:t>Refractory ventricular arrhythmias </a:t>
            </a:r>
          </a:p>
          <a:p>
            <a:pPr algn="just">
              <a:lnSpc>
                <a:spcPct val="150000"/>
              </a:lnSpc>
            </a:pPr>
            <a:r>
              <a:rPr lang="en-IN" dirty="0"/>
              <a:t>Refractory unstable angina </a:t>
            </a:r>
          </a:p>
          <a:p>
            <a:pPr algn="just">
              <a:lnSpc>
                <a:spcPct val="150000"/>
              </a:lnSpc>
            </a:pPr>
            <a:r>
              <a:rPr lang="en-IN" dirty="0"/>
              <a:t>Decompensated systolic heart failure (as a bridge to definitive treatment) </a:t>
            </a:r>
          </a:p>
          <a:p>
            <a:endParaRPr lang="en-IN" dirty="0"/>
          </a:p>
        </p:txBody>
      </p:sp>
    </p:spTree>
    <p:extLst>
      <p:ext uri="{BB962C8B-B14F-4D97-AF65-F5344CB8AC3E}">
        <p14:creationId xmlns:p14="http://schemas.microsoft.com/office/powerpoint/2010/main" val="3741515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b="1" dirty="0">
                <a:solidFill>
                  <a:schemeClr val="accent2"/>
                </a:solidFill>
              </a:rPr>
              <a:t>Indications with probable benefit</a:t>
            </a:r>
            <a:endParaRPr lang="en-IN" dirty="0">
              <a:solidFill>
                <a:schemeClr val="accent2"/>
              </a:solidFill>
            </a:endParaRPr>
          </a:p>
          <a:p>
            <a:pPr algn="just">
              <a:lnSpc>
                <a:spcPct val="200000"/>
              </a:lnSpc>
            </a:pPr>
            <a:r>
              <a:rPr lang="en-IN" dirty="0"/>
              <a:t>Peri-operative support for high risk coronary artery bypass surgery</a:t>
            </a:r>
          </a:p>
          <a:p>
            <a:pPr algn="just">
              <a:lnSpc>
                <a:spcPct val="200000"/>
              </a:lnSpc>
            </a:pPr>
            <a:r>
              <a:rPr lang="en-IN" dirty="0"/>
              <a:t>Peri-operative support for high risk cardiac patients undergoing non-cardiac surgery</a:t>
            </a:r>
          </a:p>
          <a:p>
            <a:pPr algn="just">
              <a:lnSpc>
                <a:spcPct val="200000"/>
              </a:lnSpc>
            </a:pPr>
            <a:r>
              <a:rPr lang="en-IN" dirty="0"/>
              <a:t>Decompensated aortic stenosis</a:t>
            </a:r>
          </a:p>
        </p:txBody>
      </p:sp>
    </p:spTree>
    <p:extLst>
      <p:ext uri="{BB962C8B-B14F-4D97-AF65-F5344CB8AC3E}">
        <p14:creationId xmlns:p14="http://schemas.microsoft.com/office/powerpoint/2010/main" val="1637631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825625"/>
            <a:ext cx="10515600" cy="4351338"/>
          </a:xfrm>
        </p:spPr>
        <p:txBody>
          <a:bodyPr/>
          <a:lstStyle/>
          <a:p>
            <a:pPr marL="0" indent="0">
              <a:buNone/>
            </a:pPr>
            <a:r>
              <a:rPr lang="en-IN" b="1" dirty="0">
                <a:solidFill>
                  <a:schemeClr val="accent2"/>
                </a:solidFill>
              </a:rPr>
              <a:t>Indications with no evidence to suggest benefit</a:t>
            </a:r>
            <a:endParaRPr lang="en-IN" dirty="0">
              <a:solidFill>
                <a:schemeClr val="accent2"/>
              </a:solidFill>
            </a:endParaRPr>
          </a:p>
          <a:p>
            <a:pPr algn="just">
              <a:lnSpc>
                <a:spcPct val="200000"/>
              </a:lnSpc>
            </a:pPr>
            <a:r>
              <a:rPr lang="en-IN" dirty="0"/>
              <a:t>Sepsis</a:t>
            </a:r>
          </a:p>
          <a:p>
            <a:pPr algn="just">
              <a:lnSpc>
                <a:spcPct val="200000"/>
              </a:lnSpc>
            </a:pPr>
            <a:r>
              <a:rPr lang="en-IN" dirty="0"/>
              <a:t>Routine use in high-risk patients undergoing PCI</a:t>
            </a:r>
          </a:p>
        </p:txBody>
      </p:sp>
    </p:spTree>
    <p:extLst>
      <p:ext uri="{BB962C8B-B14F-4D97-AF65-F5344CB8AC3E}">
        <p14:creationId xmlns:p14="http://schemas.microsoft.com/office/powerpoint/2010/main" val="2955104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a:t>   </a:t>
            </a:r>
            <a:r>
              <a:rPr lang="en-IN" dirty="0">
                <a:solidFill>
                  <a:schemeClr val="accent2"/>
                </a:solidFill>
              </a:rPr>
              <a:t>Condition in which IABC would be most successful: Singh et al </a:t>
            </a:r>
          </a:p>
          <a:p>
            <a:pPr marL="0" indent="0" algn="just">
              <a:lnSpc>
                <a:spcPct val="200000"/>
              </a:lnSpc>
              <a:buNone/>
            </a:pPr>
            <a:r>
              <a:rPr lang="en-IN" dirty="0"/>
              <a:t>1) Triple Vessel disease with moderately preserved left ventricular function and good distal targets</a:t>
            </a:r>
          </a:p>
          <a:p>
            <a:pPr marL="0" indent="0" algn="just">
              <a:lnSpc>
                <a:spcPct val="200000"/>
              </a:lnSpc>
              <a:buNone/>
            </a:pPr>
            <a:r>
              <a:rPr lang="en-IN" dirty="0"/>
              <a:t>2) Significant mechanical lesions such as mitral insufficiency or ischaemic ventricular septal defect</a:t>
            </a:r>
          </a:p>
        </p:txBody>
      </p:sp>
    </p:spTree>
    <p:extLst>
      <p:ext uri="{BB962C8B-B14F-4D97-AF65-F5344CB8AC3E}">
        <p14:creationId xmlns:p14="http://schemas.microsoft.com/office/powerpoint/2010/main" val="184869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HISTORY</a:t>
            </a:r>
          </a:p>
        </p:txBody>
      </p:sp>
      <p:sp>
        <p:nvSpPr>
          <p:cNvPr id="3" name="Content Placeholder 2"/>
          <p:cNvSpPr>
            <a:spLocks noGrp="1"/>
          </p:cNvSpPr>
          <p:nvPr>
            <p:ph sz="half" idx="1"/>
          </p:nvPr>
        </p:nvSpPr>
        <p:spPr>
          <a:xfrm>
            <a:off x="590308" y="1435261"/>
            <a:ext cx="9271321" cy="4821079"/>
          </a:xfrm>
          <a:prstGeom prst="rect">
            <a:avLst/>
          </a:prstGeom>
        </p:spPr>
        <p:txBody>
          <a:bodyPr>
            <a:noAutofit/>
          </a:bodyPr>
          <a:lstStyle/>
          <a:p>
            <a:pPr algn="just">
              <a:lnSpc>
                <a:spcPct val="200000"/>
              </a:lnSpc>
              <a:spcBef>
                <a:spcPts val="600"/>
              </a:spcBef>
            </a:pPr>
            <a:r>
              <a:rPr lang="en-US" sz="2000" dirty="0"/>
              <a:t>In 1960s </a:t>
            </a:r>
            <a:r>
              <a:rPr lang="en-US" sz="2000" dirty="0" err="1"/>
              <a:t>Moulopoulos</a:t>
            </a:r>
            <a:r>
              <a:rPr lang="en-US" sz="2000" dirty="0">
                <a:solidFill>
                  <a:srgbClr val="FFFF00"/>
                </a:solidFill>
              </a:rPr>
              <a:t> </a:t>
            </a:r>
            <a:r>
              <a:rPr lang="en-US" sz="2000" dirty="0"/>
              <a:t>and colleagues </a:t>
            </a:r>
            <a:r>
              <a:rPr lang="en-IN" sz="2000" dirty="0"/>
              <a:t>from the Cleveland Clinic </a:t>
            </a:r>
            <a:r>
              <a:rPr lang="en-US" sz="2000" dirty="0"/>
              <a:t>developed experimental prototype of  IABP whose inflation and deflation were timed to the cardiac cycle</a:t>
            </a:r>
          </a:p>
          <a:p>
            <a:pPr algn="just">
              <a:lnSpc>
                <a:spcPct val="200000"/>
              </a:lnSpc>
              <a:spcBef>
                <a:spcPts val="600"/>
              </a:spcBef>
            </a:pPr>
            <a:endParaRPr lang="en-IN" sz="2000" dirty="0"/>
          </a:p>
          <a:p>
            <a:pPr algn="just">
              <a:lnSpc>
                <a:spcPct val="200000"/>
              </a:lnSpc>
              <a:spcBef>
                <a:spcPts val="600"/>
              </a:spcBef>
            </a:pPr>
            <a:r>
              <a:rPr lang="en-US" sz="2000" dirty="0"/>
              <a:t>In 1968 </a:t>
            </a:r>
            <a:r>
              <a:rPr lang="en-US" sz="2000" dirty="0" err="1"/>
              <a:t>Kantrowitz</a:t>
            </a:r>
            <a:r>
              <a:rPr lang="en-US" sz="2000" dirty="0"/>
              <a:t> reported improved systemic arterial pressure and urine output with the use of an IABP in two subjects with cardiogenic shock one of who survived to hospital discharge</a:t>
            </a:r>
            <a:endParaRPr lang="en-IN" sz="2000" dirty="0"/>
          </a:p>
        </p:txBody>
      </p:sp>
      <p:pic>
        <p:nvPicPr>
          <p:cNvPr id="7" name="Picture 2" descr="C:\Documents and Settings\card surgery\Desktop\IABP 2.JPG"/>
          <p:cNvPicPr>
            <a:picLocks noChangeAspect="1" noChangeArrowheads="1"/>
          </p:cNvPicPr>
          <p:nvPr/>
        </p:nvPicPr>
        <p:blipFill>
          <a:blip r:embed="rId2"/>
          <a:srcRect/>
          <a:stretch>
            <a:fillRect/>
          </a:stretch>
        </p:blipFill>
        <p:spPr bwMode="auto">
          <a:xfrm>
            <a:off x="10252786" y="1174037"/>
            <a:ext cx="1581151" cy="5343525"/>
          </a:xfrm>
          <a:prstGeom prst="rect">
            <a:avLst/>
          </a:prstGeom>
          <a:noFill/>
        </p:spPr>
      </p:pic>
    </p:spTree>
    <p:extLst>
      <p:ext uri="{BB962C8B-B14F-4D97-AF65-F5344CB8AC3E}">
        <p14:creationId xmlns:p14="http://schemas.microsoft.com/office/powerpoint/2010/main" val="1291538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MAJOR STUDIES SAY……..</a:t>
            </a:r>
          </a:p>
        </p:txBody>
      </p:sp>
      <p:sp>
        <p:nvSpPr>
          <p:cNvPr id="3" name="Content Placeholder 2"/>
          <p:cNvSpPr>
            <a:spLocks noGrp="1"/>
          </p:cNvSpPr>
          <p:nvPr>
            <p:ph idx="1"/>
          </p:nvPr>
        </p:nvSpPr>
        <p:spPr/>
        <p:txBody>
          <a:bodyPr>
            <a:normAutofit/>
          </a:bodyPr>
          <a:lstStyle/>
          <a:p>
            <a:pPr marL="0" indent="0">
              <a:buNone/>
            </a:pPr>
            <a:r>
              <a:rPr lang="en-US" dirty="0">
                <a:solidFill>
                  <a:schemeClr val="accent2"/>
                </a:solidFill>
              </a:rPr>
              <a:t>IABP-SHOCK II TRIAL,NEJM-2012 Oct 4</a:t>
            </a:r>
          </a:p>
          <a:p>
            <a:r>
              <a:rPr lang="en-US" altLang="en-US" dirty="0"/>
              <a:t>In this large, randomized trial involving 600 patients with cardiogenic shock complicating acute myocardial infarction, for whom early revascularization was planned, </a:t>
            </a:r>
            <a:r>
              <a:rPr lang="en-US" altLang="en-US" dirty="0" err="1"/>
              <a:t>intraaortic</a:t>
            </a:r>
            <a:r>
              <a:rPr lang="en-US" altLang="en-US" dirty="0"/>
              <a:t> balloon pump support did not reduce 30-day mortality</a:t>
            </a:r>
          </a:p>
          <a:p>
            <a:endParaRPr lang="en-IN" dirty="0"/>
          </a:p>
        </p:txBody>
      </p:sp>
    </p:spTree>
    <p:extLst>
      <p:ext uri="{BB962C8B-B14F-4D97-AF65-F5344CB8AC3E}">
        <p14:creationId xmlns:p14="http://schemas.microsoft.com/office/powerpoint/2010/main" val="3649381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dirty="0">
                <a:solidFill>
                  <a:schemeClr val="accent2"/>
                </a:solidFill>
              </a:rPr>
              <a:t> BCIS-1 (Balloon pump-assisted Coronary Intervention Study )</a:t>
            </a:r>
          </a:p>
          <a:p>
            <a:r>
              <a:rPr lang="en-IN" dirty="0"/>
              <a:t>A </a:t>
            </a:r>
            <a:r>
              <a:rPr lang="en-IN" dirty="0" err="1"/>
              <a:t>multicenter</a:t>
            </a:r>
            <a:r>
              <a:rPr lang="en-IN" dirty="0"/>
              <a:t> RCT that assigned 301 patients with severe ischemic cardiomyopathy to receive elective IABP before PCI or to undergo PCI without planned IABP support</a:t>
            </a:r>
          </a:p>
          <a:p>
            <a:r>
              <a:rPr lang="en-IN" dirty="0"/>
              <a:t>No difference in the frequency of Major Adverse Cardiac and Cerebrovascular Events (MACCE) at hospital discharge (capped at 28 days)</a:t>
            </a:r>
          </a:p>
          <a:p>
            <a:r>
              <a:rPr lang="en-IN" dirty="0"/>
              <a:t>Procedural complications occurred less often in the elective IABP group and 12% of patients assigned to have PCI without IABP support required rescue IABP insertion because of hemodynamic instability</a:t>
            </a:r>
          </a:p>
        </p:txBody>
      </p:sp>
    </p:spTree>
    <p:extLst>
      <p:ext uri="{BB962C8B-B14F-4D97-AF65-F5344CB8AC3E}">
        <p14:creationId xmlns:p14="http://schemas.microsoft.com/office/powerpoint/2010/main" val="2048122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err="1">
                <a:solidFill>
                  <a:schemeClr val="accent2"/>
                </a:solidFill>
              </a:rPr>
              <a:t>Counterpulsation</a:t>
            </a:r>
            <a:r>
              <a:rPr lang="en-IN" dirty="0">
                <a:solidFill>
                  <a:schemeClr val="accent2"/>
                </a:solidFill>
              </a:rPr>
              <a:t> Reduces Infarct Size Pre-PCI (CRISP) </a:t>
            </a:r>
          </a:p>
          <a:p>
            <a:r>
              <a:rPr lang="en-IN" dirty="0"/>
              <a:t>Third of the recent RCT addressing the use of IABP</a:t>
            </a:r>
          </a:p>
          <a:p>
            <a:r>
              <a:rPr lang="en-IN" dirty="0"/>
              <a:t>Examined the role of the IABP in anterior ST-segment elevation-acute coronary syndrome without cardiogenic shock</a:t>
            </a:r>
          </a:p>
          <a:p>
            <a:r>
              <a:rPr lang="en-IN" dirty="0" err="1"/>
              <a:t>Multicenter</a:t>
            </a:r>
            <a:r>
              <a:rPr lang="en-IN" dirty="0"/>
              <a:t> randomized trial, including 337 patients, who were randomized in a 1:1 ratio to either IABP before PCI or PCI alone</a:t>
            </a:r>
          </a:p>
          <a:p>
            <a:r>
              <a:rPr lang="en-IN" dirty="0"/>
              <a:t> There was no difference in the infarct size assessed by cardiac MRI, the primary end point of the trial</a:t>
            </a:r>
          </a:p>
        </p:txBody>
      </p:sp>
    </p:spTree>
    <p:extLst>
      <p:ext uri="{BB962C8B-B14F-4D97-AF65-F5344CB8AC3E}">
        <p14:creationId xmlns:p14="http://schemas.microsoft.com/office/powerpoint/2010/main" val="1688390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CONTRAINDICATIONS</a:t>
            </a:r>
            <a:endParaRPr lang="en-IN" dirty="0"/>
          </a:p>
        </p:txBody>
      </p:sp>
      <p:sp>
        <p:nvSpPr>
          <p:cNvPr id="3" name="Content Placeholder 2"/>
          <p:cNvSpPr>
            <a:spLocks noGrp="1"/>
          </p:cNvSpPr>
          <p:nvPr>
            <p:ph idx="1"/>
          </p:nvPr>
        </p:nvSpPr>
        <p:spPr/>
        <p:txBody>
          <a:bodyPr>
            <a:normAutofit/>
          </a:bodyPr>
          <a:lstStyle/>
          <a:p>
            <a:endParaRPr lang="en-IN" dirty="0"/>
          </a:p>
          <a:p>
            <a:pPr marL="0" indent="0">
              <a:buNone/>
            </a:pPr>
            <a:r>
              <a:rPr lang="en-IN" b="1" dirty="0">
                <a:solidFill>
                  <a:schemeClr val="accent2"/>
                </a:solidFill>
              </a:rPr>
              <a:t>Absolute</a:t>
            </a:r>
            <a:endParaRPr lang="en-IN" dirty="0">
              <a:solidFill>
                <a:schemeClr val="accent2"/>
              </a:solidFill>
            </a:endParaRPr>
          </a:p>
          <a:p>
            <a:r>
              <a:rPr lang="en-IN" dirty="0"/>
              <a:t>Significant aortic regurgitation and aortic dissection</a:t>
            </a:r>
          </a:p>
          <a:p>
            <a:r>
              <a:rPr lang="en-IN" dirty="0"/>
              <a:t>Aortic stent</a:t>
            </a:r>
          </a:p>
          <a:p>
            <a:r>
              <a:rPr lang="en-IN" dirty="0"/>
              <a:t>End-stage cardiac disease with no viable other treatment options</a:t>
            </a:r>
          </a:p>
          <a:p>
            <a:r>
              <a:rPr lang="en-IN" dirty="0"/>
              <a:t>Bilateral femoral-popliteal bypass grafts (femoral route only contraindicated)</a:t>
            </a:r>
          </a:p>
          <a:p>
            <a:endParaRPr lang="en-IN" dirty="0"/>
          </a:p>
        </p:txBody>
      </p:sp>
    </p:spTree>
    <p:extLst>
      <p:ext uri="{BB962C8B-B14F-4D97-AF65-F5344CB8AC3E}">
        <p14:creationId xmlns:p14="http://schemas.microsoft.com/office/powerpoint/2010/main" val="642970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b="1" dirty="0">
                <a:solidFill>
                  <a:schemeClr val="accent2"/>
                </a:solidFill>
              </a:rPr>
              <a:t>Relative</a:t>
            </a:r>
            <a:endParaRPr lang="en-IN" dirty="0">
              <a:solidFill>
                <a:schemeClr val="accent2"/>
              </a:solidFill>
            </a:endParaRPr>
          </a:p>
          <a:p>
            <a:r>
              <a:rPr lang="en-IN" dirty="0"/>
              <a:t>Uncontrolled sepsis</a:t>
            </a:r>
          </a:p>
          <a:p>
            <a:r>
              <a:rPr lang="en-IN" dirty="0"/>
              <a:t>Abdominal aortic aneurysm</a:t>
            </a:r>
          </a:p>
          <a:p>
            <a:r>
              <a:rPr lang="en-IN" dirty="0"/>
              <a:t>Severe bilateral peripheral vascular disease</a:t>
            </a:r>
          </a:p>
          <a:p>
            <a:r>
              <a:rPr lang="en-IN" dirty="0"/>
              <a:t>Uncontrolled bleeding disorder</a:t>
            </a:r>
          </a:p>
          <a:p>
            <a:r>
              <a:rPr lang="en-IN" dirty="0"/>
              <a:t>Prosthetic ileo-femoral grafts/iliac artery stents</a:t>
            </a:r>
          </a:p>
          <a:p>
            <a:r>
              <a:rPr lang="en-IN" dirty="0"/>
              <a:t> End-Stage Terminal Disease</a:t>
            </a:r>
          </a:p>
          <a:p>
            <a:endParaRPr lang="en-IN" dirty="0"/>
          </a:p>
        </p:txBody>
      </p:sp>
    </p:spTree>
    <p:extLst>
      <p:ext uri="{BB962C8B-B14F-4D97-AF65-F5344CB8AC3E}">
        <p14:creationId xmlns:p14="http://schemas.microsoft.com/office/powerpoint/2010/main" val="445851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COMPLICATIONS</a:t>
            </a:r>
            <a:endParaRPr lang="en-IN" dirty="0"/>
          </a:p>
        </p:txBody>
      </p:sp>
      <p:sp>
        <p:nvSpPr>
          <p:cNvPr id="3" name="Content Placeholder 2"/>
          <p:cNvSpPr>
            <a:spLocks noGrp="1"/>
          </p:cNvSpPr>
          <p:nvPr>
            <p:ph idx="1"/>
          </p:nvPr>
        </p:nvSpPr>
        <p:spPr/>
        <p:txBody>
          <a:bodyPr>
            <a:normAutofit lnSpcReduction="10000"/>
          </a:bodyPr>
          <a:lstStyle/>
          <a:p>
            <a:endParaRPr lang="en-IN" dirty="0"/>
          </a:p>
          <a:p>
            <a:pPr marL="0" indent="0">
              <a:buNone/>
            </a:pPr>
            <a:r>
              <a:rPr lang="en-IN" b="1" dirty="0">
                <a:solidFill>
                  <a:schemeClr val="accent2"/>
                </a:solidFill>
              </a:rPr>
              <a:t>The Benchmark </a:t>
            </a:r>
            <a:r>
              <a:rPr lang="en-IN" b="1" dirty="0" err="1">
                <a:solidFill>
                  <a:schemeClr val="accent2"/>
                </a:solidFill>
              </a:rPr>
              <a:t>Counterpulsation</a:t>
            </a:r>
            <a:r>
              <a:rPr lang="en-IN" b="1" dirty="0">
                <a:solidFill>
                  <a:schemeClr val="accent2"/>
                </a:solidFill>
              </a:rPr>
              <a:t> Outcomes Registry </a:t>
            </a:r>
          </a:p>
          <a:p>
            <a:pPr algn="just">
              <a:lnSpc>
                <a:spcPct val="150000"/>
              </a:lnSpc>
            </a:pPr>
            <a:r>
              <a:rPr lang="en-IN" dirty="0"/>
              <a:t>Published data on nearly 1,700 patients who un-</a:t>
            </a:r>
            <a:r>
              <a:rPr lang="en-IN" dirty="0" err="1"/>
              <a:t>derwent</a:t>
            </a:r>
            <a:r>
              <a:rPr lang="en-IN" dirty="0"/>
              <a:t> IABP therapy between 1996 and 2005</a:t>
            </a:r>
          </a:p>
          <a:p>
            <a:pPr algn="just">
              <a:lnSpc>
                <a:spcPct val="150000"/>
              </a:lnSpc>
            </a:pPr>
            <a:r>
              <a:rPr lang="en-IN" dirty="0"/>
              <a:t>2.8% of patients experienced one or more major complications</a:t>
            </a:r>
          </a:p>
          <a:p>
            <a:pPr lvl="1" algn="just">
              <a:lnSpc>
                <a:spcPct val="150000"/>
              </a:lnSpc>
            </a:pPr>
            <a:r>
              <a:rPr lang="en-IN" dirty="0"/>
              <a:t> (defined as death, major limb ischaemia, severe bleeding or balloon leak)</a:t>
            </a:r>
          </a:p>
          <a:p>
            <a:pPr algn="just">
              <a:lnSpc>
                <a:spcPct val="150000"/>
              </a:lnSpc>
            </a:pPr>
            <a:r>
              <a:rPr lang="en-IN" dirty="0"/>
              <a:t> The incidence of minor complications was 4.2%.</a:t>
            </a:r>
          </a:p>
        </p:txBody>
      </p:sp>
    </p:spTree>
    <p:extLst>
      <p:ext uri="{BB962C8B-B14F-4D97-AF65-F5344CB8AC3E}">
        <p14:creationId xmlns:p14="http://schemas.microsoft.com/office/powerpoint/2010/main" val="3955666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IN" dirty="0"/>
              <a:t>Complications of the Intra-Aortic Balloon Pump</a:t>
            </a:r>
            <a:br>
              <a:rPr lang="en-IN" dirty="0"/>
            </a:br>
            <a:endParaRPr lang="en-IN" dirty="0"/>
          </a:p>
        </p:txBody>
      </p:sp>
      <p:sp>
        <p:nvSpPr>
          <p:cNvPr id="3" name="Content Placeholder 2"/>
          <p:cNvSpPr>
            <a:spLocks noGrp="1"/>
          </p:cNvSpPr>
          <p:nvPr>
            <p:ph sz="half" idx="1"/>
          </p:nvPr>
        </p:nvSpPr>
        <p:spPr/>
        <p:txBody>
          <a:bodyPr>
            <a:normAutofit/>
          </a:bodyPr>
          <a:lstStyle/>
          <a:p>
            <a:pPr marL="0" indent="0">
              <a:buNone/>
            </a:pPr>
            <a:r>
              <a:rPr lang="en-IN" dirty="0"/>
              <a:t> </a:t>
            </a:r>
            <a:r>
              <a:rPr lang="en-IN" sz="3200" b="1" dirty="0">
                <a:solidFill>
                  <a:schemeClr val="accent2"/>
                </a:solidFill>
              </a:rPr>
              <a:t>Aortic Wall</a:t>
            </a:r>
          </a:p>
          <a:p>
            <a:pPr lvl="1"/>
            <a:r>
              <a:rPr lang="en-IN" dirty="0"/>
              <a:t> Dissection</a:t>
            </a:r>
          </a:p>
          <a:p>
            <a:pPr lvl="1"/>
            <a:r>
              <a:rPr lang="en-IN" dirty="0"/>
              <a:t> Rupture</a:t>
            </a:r>
          </a:p>
          <a:p>
            <a:pPr lvl="1"/>
            <a:r>
              <a:rPr lang="en-IN" dirty="0"/>
              <a:t> Local Vascular Injury</a:t>
            </a:r>
          </a:p>
          <a:p>
            <a:pPr marL="0" indent="0">
              <a:buNone/>
            </a:pPr>
            <a:r>
              <a:rPr lang="en-IN" dirty="0"/>
              <a:t> </a:t>
            </a:r>
            <a:r>
              <a:rPr lang="en-IN" sz="3200" b="1" dirty="0">
                <a:solidFill>
                  <a:schemeClr val="accent2"/>
                </a:solidFill>
              </a:rPr>
              <a:t>Emboli</a:t>
            </a:r>
          </a:p>
          <a:p>
            <a:pPr lvl="1"/>
            <a:r>
              <a:rPr lang="en-IN" dirty="0"/>
              <a:t> Thrombus</a:t>
            </a:r>
          </a:p>
          <a:p>
            <a:pPr lvl="1"/>
            <a:r>
              <a:rPr lang="en-IN" dirty="0"/>
              <a:t> Plaque</a:t>
            </a:r>
          </a:p>
          <a:p>
            <a:pPr lvl="1"/>
            <a:r>
              <a:rPr lang="en-IN" dirty="0"/>
              <a:t> Air</a:t>
            </a:r>
          </a:p>
        </p:txBody>
      </p:sp>
      <p:sp>
        <p:nvSpPr>
          <p:cNvPr id="4" name="Content Placeholder 3"/>
          <p:cNvSpPr>
            <a:spLocks noGrp="1"/>
          </p:cNvSpPr>
          <p:nvPr>
            <p:ph sz="half" idx="2"/>
          </p:nvPr>
        </p:nvSpPr>
        <p:spPr/>
        <p:txBody>
          <a:bodyPr>
            <a:normAutofit/>
          </a:bodyPr>
          <a:lstStyle/>
          <a:p>
            <a:pPr marL="0" indent="0">
              <a:buNone/>
            </a:pPr>
            <a:r>
              <a:rPr lang="en-IN" b="1" dirty="0"/>
              <a:t> </a:t>
            </a:r>
            <a:r>
              <a:rPr lang="en-IN" b="1" dirty="0">
                <a:solidFill>
                  <a:schemeClr val="accent2"/>
                </a:solidFill>
              </a:rPr>
              <a:t>IAB Rupture</a:t>
            </a:r>
          </a:p>
          <a:p>
            <a:pPr lvl="1"/>
            <a:r>
              <a:rPr lang="en-IN" dirty="0"/>
              <a:t> Helium Embolus</a:t>
            </a:r>
          </a:p>
          <a:p>
            <a:pPr lvl="1"/>
            <a:r>
              <a:rPr lang="en-IN" dirty="0"/>
              <a:t> Catheter Entrapment</a:t>
            </a:r>
          </a:p>
          <a:p>
            <a:pPr marL="0" indent="0">
              <a:buNone/>
            </a:pPr>
            <a:r>
              <a:rPr lang="en-IN" dirty="0"/>
              <a:t> </a:t>
            </a:r>
            <a:r>
              <a:rPr lang="en-IN" sz="3200" b="1" dirty="0">
                <a:solidFill>
                  <a:schemeClr val="accent2"/>
                </a:solidFill>
              </a:rPr>
              <a:t>Infection</a:t>
            </a:r>
          </a:p>
          <a:p>
            <a:endParaRPr lang="en-IN" dirty="0"/>
          </a:p>
        </p:txBody>
      </p:sp>
    </p:spTree>
    <p:extLst>
      <p:ext uri="{BB962C8B-B14F-4D97-AF65-F5344CB8AC3E}">
        <p14:creationId xmlns:p14="http://schemas.microsoft.com/office/powerpoint/2010/main" val="3328829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a:bodyPr>
          <a:lstStyle/>
          <a:p>
            <a:pPr marL="0" indent="0">
              <a:buNone/>
            </a:pPr>
            <a:r>
              <a:rPr lang="en-IN" dirty="0"/>
              <a:t> </a:t>
            </a:r>
            <a:r>
              <a:rPr lang="en-IN" sz="3200" b="1" dirty="0">
                <a:solidFill>
                  <a:schemeClr val="accent2"/>
                </a:solidFill>
              </a:rPr>
              <a:t>Obstruction</a:t>
            </a:r>
          </a:p>
          <a:p>
            <a:r>
              <a:rPr lang="en-IN" dirty="0"/>
              <a:t> Malposition</a:t>
            </a:r>
          </a:p>
          <a:p>
            <a:pPr marL="457200" lvl="1" indent="0">
              <a:buNone/>
            </a:pPr>
            <a:r>
              <a:rPr lang="en-IN" dirty="0"/>
              <a:t>. Too high - obstruction of left</a:t>
            </a:r>
          </a:p>
          <a:p>
            <a:pPr marL="457200" lvl="1" indent="0">
              <a:buNone/>
            </a:pPr>
            <a:r>
              <a:rPr lang="en-IN" dirty="0"/>
              <a:t>   subclavian, carotids</a:t>
            </a:r>
          </a:p>
          <a:p>
            <a:pPr marL="457200" lvl="1" indent="0">
              <a:buNone/>
            </a:pPr>
            <a:r>
              <a:rPr lang="en-IN" dirty="0"/>
              <a:t>. Too low - obstruction of renal and</a:t>
            </a:r>
          </a:p>
          <a:p>
            <a:pPr marL="457200" lvl="1" indent="0">
              <a:buNone/>
            </a:pPr>
            <a:r>
              <a:rPr lang="en-IN" dirty="0"/>
              <a:t>  mesenteric arteries</a:t>
            </a:r>
          </a:p>
          <a:p>
            <a:r>
              <a:rPr lang="en-IN" dirty="0"/>
              <a:t> Compromised circulation due to catheter</a:t>
            </a:r>
          </a:p>
          <a:p>
            <a:pPr marL="457200" lvl="1" indent="0">
              <a:buNone/>
            </a:pPr>
            <a:r>
              <a:rPr lang="en-IN" dirty="0"/>
              <a:t>. Ischemia</a:t>
            </a:r>
          </a:p>
          <a:p>
            <a:pPr marL="457200" lvl="1" indent="0">
              <a:buNone/>
            </a:pPr>
            <a:r>
              <a:rPr lang="en-IN" dirty="0"/>
              <a:t>. Compartment Syndrome</a:t>
            </a:r>
          </a:p>
          <a:p>
            <a:endParaRPr lang="en-IN" dirty="0"/>
          </a:p>
          <a:p>
            <a:endParaRPr lang="en-IN" dirty="0"/>
          </a:p>
        </p:txBody>
      </p:sp>
      <p:sp>
        <p:nvSpPr>
          <p:cNvPr id="4" name="Content Placeholder 3"/>
          <p:cNvSpPr>
            <a:spLocks noGrp="1"/>
          </p:cNvSpPr>
          <p:nvPr>
            <p:ph sz="half" idx="2"/>
          </p:nvPr>
        </p:nvSpPr>
        <p:spPr/>
        <p:txBody>
          <a:bodyPr>
            <a:normAutofit/>
          </a:bodyPr>
          <a:lstStyle/>
          <a:p>
            <a:pPr marL="0" indent="0">
              <a:buNone/>
            </a:pPr>
            <a:r>
              <a:rPr lang="en-IN" dirty="0"/>
              <a:t> </a:t>
            </a:r>
            <a:r>
              <a:rPr lang="en-IN" sz="3200" b="1" dirty="0">
                <a:solidFill>
                  <a:schemeClr val="accent2"/>
                </a:solidFill>
              </a:rPr>
              <a:t>Hematologic</a:t>
            </a:r>
          </a:p>
          <a:p>
            <a:pPr lvl="1"/>
            <a:r>
              <a:rPr lang="en-IN" dirty="0"/>
              <a:t> Bleeding</a:t>
            </a:r>
          </a:p>
          <a:p>
            <a:pPr lvl="1"/>
            <a:r>
              <a:rPr lang="en-IN" dirty="0"/>
              <a:t> Thrombocytopenia</a:t>
            </a:r>
          </a:p>
          <a:p>
            <a:endParaRPr lang="en-IN" dirty="0"/>
          </a:p>
        </p:txBody>
      </p:sp>
    </p:spTree>
    <p:extLst>
      <p:ext uri="{BB962C8B-B14F-4D97-AF65-F5344CB8AC3E}">
        <p14:creationId xmlns:p14="http://schemas.microsoft.com/office/powerpoint/2010/main" val="1967418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5928"/>
          </a:xfrm>
        </p:spPr>
        <p:txBody>
          <a:bodyPr>
            <a:normAutofit fontScale="90000"/>
          </a:bodyPr>
          <a:lstStyle/>
          <a:p>
            <a:r>
              <a:rPr lang="en-IN" sz="4800" b="1" dirty="0"/>
              <a:t>The balloon pump device</a:t>
            </a:r>
          </a:p>
        </p:txBody>
      </p:sp>
      <p:sp>
        <p:nvSpPr>
          <p:cNvPr id="3" name="Content Placeholder 2"/>
          <p:cNvSpPr>
            <a:spLocks noGrp="1"/>
          </p:cNvSpPr>
          <p:nvPr>
            <p:ph idx="1"/>
          </p:nvPr>
        </p:nvSpPr>
        <p:spPr>
          <a:xfrm>
            <a:off x="228600" y="1192696"/>
            <a:ext cx="11767930" cy="5585791"/>
          </a:xfrm>
        </p:spPr>
        <p:txBody>
          <a:bodyPr>
            <a:noAutofit/>
          </a:bodyPr>
          <a:lstStyle/>
          <a:p>
            <a:pPr marL="0" indent="0" algn="just">
              <a:lnSpc>
                <a:spcPct val="150000"/>
              </a:lnSpc>
              <a:buNone/>
            </a:pPr>
            <a:r>
              <a:rPr lang="en-IN" sz="2000" b="1" dirty="0">
                <a:solidFill>
                  <a:schemeClr val="accent2"/>
                </a:solidFill>
              </a:rPr>
              <a:t>The console</a:t>
            </a:r>
          </a:p>
          <a:p>
            <a:pPr marL="0" indent="0" algn="just">
              <a:lnSpc>
                <a:spcPct val="150000"/>
              </a:lnSpc>
              <a:buNone/>
            </a:pPr>
            <a:r>
              <a:rPr lang="en-IN" sz="2000" dirty="0"/>
              <a:t>The IABP console delivers a specific volume of gas through a pneumatic system into a balloon during a predetermined time interval followed by retrieval of the gas</a:t>
            </a:r>
          </a:p>
          <a:p>
            <a:pPr algn="just">
              <a:lnSpc>
                <a:spcPct val="150000"/>
              </a:lnSpc>
            </a:pPr>
            <a:r>
              <a:rPr lang="en-IN" sz="2000" dirty="0"/>
              <a:t>The console contains:</a:t>
            </a:r>
          </a:p>
          <a:p>
            <a:pPr lvl="1" algn="just">
              <a:lnSpc>
                <a:spcPct val="150000"/>
              </a:lnSpc>
            </a:pPr>
            <a:r>
              <a:rPr lang="en-IN" sz="2000" dirty="0"/>
              <a:t>A cylinder of gas source (usually helium)</a:t>
            </a:r>
          </a:p>
          <a:p>
            <a:pPr lvl="1" algn="just">
              <a:lnSpc>
                <a:spcPct val="150000"/>
              </a:lnSpc>
            </a:pPr>
            <a:r>
              <a:rPr lang="en-IN" sz="2000" dirty="0"/>
              <a:t> A valve unit which allows delivery of the gas</a:t>
            </a:r>
          </a:p>
          <a:p>
            <a:pPr lvl="1" algn="just">
              <a:lnSpc>
                <a:spcPct val="150000"/>
              </a:lnSpc>
            </a:pPr>
            <a:r>
              <a:rPr lang="en-IN" sz="2000" dirty="0"/>
              <a:t> A monitor system for acquisition of electrocardiogram and arterial blood pressure</a:t>
            </a:r>
          </a:p>
          <a:p>
            <a:pPr lvl="1" algn="just">
              <a:lnSpc>
                <a:spcPct val="150000"/>
              </a:lnSpc>
            </a:pPr>
            <a:r>
              <a:rPr lang="en-IN" sz="2000" dirty="0"/>
              <a:t>Control unit - processes the ECG and develops a trigger signal used for timing of balloon inflation and deflation</a:t>
            </a:r>
          </a:p>
        </p:txBody>
      </p:sp>
      <p:pic>
        <p:nvPicPr>
          <p:cNvPr id="4" name="Content Placeholder 3"/>
          <p:cNvPicPr>
            <a:picLocks noChangeAspect="1"/>
          </p:cNvPicPr>
          <p:nvPr/>
        </p:nvPicPr>
        <p:blipFill>
          <a:blip r:embed="rId3"/>
          <a:stretch>
            <a:fillRect/>
          </a:stretch>
        </p:blipFill>
        <p:spPr>
          <a:xfrm>
            <a:off x="9829800" y="2305879"/>
            <a:ext cx="1948070" cy="2683564"/>
          </a:xfrm>
          <a:prstGeom prst="rect">
            <a:avLst/>
          </a:prstGeom>
        </p:spPr>
      </p:pic>
    </p:spTree>
    <p:extLst>
      <p:ext uri="{BB962C8B-B14F-4D97-AF65-F5344CB8AC3E}">
        <p14:creationId xmlns:p14="http://schemas.microsoft.com/office/powerpoint/2010/main" val="3294495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50C222-5A8A-4716-9282-AB3D93354907}" type="slidenum">
              <a:rPr lang="en-GB" smtClean="0"/>
              <a:pPr/>
              <a:t>59</a:t>
            </a:fld>
            <a:endParaRPr lang="en-GB"/>
          </a:p>
        </p:txBody>
      </p:sp>
      <p:pic>
        <p:nvPicPr>
          <p:cNvPr id="23554" name="Picture 2"/>
          <p:cNvPicPr>
            <a:picLocks noChangeAspect="1" noChangeArrowheads="1"/>
          </p:cNvPicPr>
          <p:nvPr/>
        </p:nvPicPr>
        <p:blipFill>
          <a:blip r:embed="rId2"/>
          <a:srcRect l="60462" t="1498" r="4184" b="2609"/>
          <a:stretch>
            <a:fillRect/>
          </a:stretch>
        </p:blipFill>
        <p:spPr bwMode="auto">
          <a:xfrm>
            <a:off x="4738678" y="1928803"/>
            <a:ext cx="1857388" cy="3955067"/>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l="6261" b="2656"/>
          <a:stretch>
            <a:fillRect/>
          </a:stretch>
        </p:blipFill>
        <p:spPr bwMode="auto">
          <a:xfrm>
            <a:off x="8167702" y="2571744"/>
            <a:ext cx="1743664" cy="392909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5825" t="1498" r="58821" b="2609"/>
          <a:stretch>
            <a:fillRect/>
          </a:stretch>
        </p:blipFill>
        <p:spPr bwMode="auto">
          <a:xfrm>
            <a:off x="1738282" y="580811"/>
            <a:ext cx="2071702" cy="4143404"/>
          </a:xfrm>
          <a:prstGeom prst="rect">
            <a:avLst/>
          </a:prstGeom>
          <a:noFill/>
          <a:ln w="9525">
            <a:noFill/>
            <a:miter lim="800000"/>
            <a:headEnd/>
            <a:tailEnd/>
          </a:ln>
          <a:effectLst/>
        </p:spPr>
      </p:pic>
    </p:spTree>
    <p:extLst>
      <p:ext uri="{BB962C8B-B14F-4D97-AF65-F5344CB8AC3E}">
        <p14:creationId xmlns:p14="http://schemas.microsoft.com/office/powerpoint/2010/main" val="178783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HISTORY</a:t>
            </a:r>
          </a:p>
        </p:txBody>
      </p:sp>
      <p:sp>
        <p:nvSpPr>
          <p:cNvPr id="3" name="Content Placeholder 2"/>
          <p:cNvSpPr>
            <a:spLocks noGrp="1"/>
          </p:cNvSpPr>
          <p:nvPr>
            <p:ph idx="1"/>
          </p:nvPr>
        </p:nvSpPr>
        <p:spPr>
          <a:xfrm>
            <a:off x="597159" y="1380932"/>
            <a:ext cx="11299372" cy="4867476"/>
          </a:xfrm>
        </p:spPr>
        <p:txBody>
          <a:bodyPr rtlCol="0">
            <a:normAutofit/>
          </a:bodyPr>
          <a:lstStyle/>
          <a:p>
            <a:pPr lvl="0" algn="just">
              <a:lnSpc>
                <a:spcPct val="200000"/>
              </a:lnSpc>
            </a:pPr>
            <a:r>
              <a:rPr lang="en-IN" sz="2400" dirty="0"/>
              <a:t>Balloon catheters were 15 French and needed to be surgically grafted into the femoral arteries.</a:t>
            </a:r>
          </a:p>
          <a:p>
            <a:pPr lvl="0" algn="just">
              <a:lnSpc>
                <a:spcPct val="200000"/>
              </a:lnSpc>
            </a:pPr>
            <a:r>
              <a:rPr lang="en-US" sz="2400" dirty="0"/>
              <a:t>Percutaneous IABs in sizes 8.5-9.5 French were introduced in 1979</a:t>
            </a:r>
          </a:p>
          <a:p>
            <a:pPr lvl="0" algn="just">
              <a:lnSpc>
                <a:spcPct val="200000"/>
              </a:lnSpc>
            </a:pPr>
            <a:r>
              <a:rPr lang="en-US" sz="2400" dirty="0"/>
              <a:t>Shortly after this </a:t>
            </a:r>
            <a:r>
              <a:rPr lang="en-US" sz="2400" u="sng" dirty="0"/>
              <a:t>Bergman</a:t>
            </a:r>
            <a:r>
              <a:rPr lang="en-US" sz="2400" dirty="0"/>
              <a:t> and colleagues described the first percutaneous insertion of IABP</a:t>
            </a:r>
            <a:endParaRPr lang="en-IN" sz="2400" dirty="0"/>
          </a:p>
          <a:p>
            <a:pPr lvl="0" algn="just">
              <a:lnSpc>
                <a:spcPct val="200000"/>
              </a:lnSpc>
            </a:pPr>
            <a:r>
              <a:rPr lang="en-US" sz="2400" dirty="0"/>
              <a:t>The first </a:t>
            </a:r>
            <a:r>
              <a:rPr lang="en-US" sz="2400" dirty="0" err="1"/>
              <a:t>prefolded</a:t>
            </a:r>
            <a:r>
              <a:rPr lang="en-US" sz="2400" dirty="0"/>
              <a:t> IAB was developed in </a:t>
            </a:r>
            <a:r>
              <a:rPr lang="en-US" sz="2400" u="sng" dirty="0"/>
              <a:t>1986</a:t>
            </a:r>
            <a:endParaRPr lang="en-IN" sz="2400" u="sng" dirty="0"/>
          </a:p>
        </p:txBody>
      </p:sp>
    </p:spTree>
    <p:extLst>
      <p:ext uri="{BB962C8B-B14F-4D97-AF65-F5344CB8AC3E}">
        <p14:creationId xmlns:p14="http://schemas.microsoft.com/office/powerpoint/2010/main" val="980196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Balloon catheters</a:t>
            </a:r>
            <a:br>
              <a:rPr lang="en-IN" b="1" dirty="0"/>
            </a:br>
            <a:endParaRPr lang="en-IN" dirty="0"/>
          </a:p>
        </p:txBody>
      </p:sp>
      <p:sp>
        <p:nvSpPr>
          <p:cNvPr id="3" name="Content Placeholder 2"/>
          <p:cNvSpPr>
            <a:spLocks noGrp="1"/>
          </p:cNvSpPr>
          <p:nvPr>
            <p:ph idx="1"/>
          </p:nvPr>
        </p:nvSpPr>
        <p:spPr/>
        <p:txBody>
          <a:bodyPr>
            <a:normAutofit fontScale="92500"/>
          </a:bodyPr>
          <a:lstStyle/>
          <a:p>
            <a:pPr algn="just">
              <a:lnSpc>
                <a:spcPct val="150000"/>
              </a:lnSpc>
            </a:pPr>
            <a:r>
              <a:rPr lang="en-IN" dirty="0"/>
              <a:t>Balloon catheters are presented in a sterile insertion kit</a:t>
            </a:r>
          </a:p>
          <a:p>
            <a:pPr algn="just">
              <a:lnSpc>
                <a:spcPct val="150000"/>
              </a:lnSpc>
            </a:pPr>
            <a:r>
              <a:rPr lang="en-IN" dirty="0"/>
              <a:t>Made of polyurethane</a:t>
            </a:r>
          </a:p>
          <a:p>
            <a:pPr algn="just">
              <a:lnSpc>
                <a:spcPct val="150000"/>
              </a:lnSpc>
            </a:pPr>
            <a:r>
              <a:rPr lang="en-IN" dirty="0"/>
              <a:t>Manufactured in sizes varying from 8.5F to 10.5F</a:t>
            </a:r>
          </a:p>
          <a:p>
            <a:pPr algn="just">
              <a:lnSpc>
                <a:spcPct val="150000"/>
              </a:lnSpc>
            </a:pPr>
            <a:r>
              <a:rPr lang="en-IN" dirty="0"/>
              <a:t> For children sizes are available between 4.5F to 7F</a:t>
            </a:r>
          </a:p>
          <a:p>
            <a:pPr algn="just">
              <a:lnSpc>
                <a:spcPct val="150000"/>
              </a:lnSpc>
            </a:pPr>
            <a:r>
              <a:rPr lang="en-IN" dirty="0"/>
              <a:t> The adult catheters have a standard length of 32.5 inches</a:t>
            </a:r>
          </a:p>
          <a:p>
            <a:pPr algn="just">
              <a:lnSpc>
                <a:spcPct val="150000"/>
              </a:lnSpc>
            </a:pPr>
            <a:r>
              <a:rPr lang="en-IN" dirty="0"/>
              <a:t> The volume of the balloon is 30-40 ml in adults and 2.5-25 ml in children</a:t>
            </a:r>
          </a:p>
        </p:txBody>
      </p:sp>
    </p:spTree>
    <p:extLst>
      <p:ext uri="{BB962C8B-B14F-4D97-AF65-F5344CB8AC3E}">
        <p14:creationId xmlns:p14="http://schemas.microsoft.com/office/powerpoint/2010/main" val="3548290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driving gas</a:t>
            </a:r>
            <a:br>
              <a:rPr lang="en-IN" b="1" dirty="0"/>
            </a:br>
            <a:endParaRPr lang="en-IN" b="1"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dirty="0"/>
              <a:t>Both Helium and Carbon dioxide have been used </a:t>
            </a:r>
          </a:p>
          <a:p>
            <a:pPr algn="just">
              <a:lnSpc>
                <a:spcPct val="150000"/>
              </a:lnSpc>
            </a:pPr>
            <a:r>
              <a:rPr lang="en-IN" dirty="0"/>
              <a:t>However helium has theoretical advantages </a:t>
            </a:r>
          </a:p>
          <a:p>
            <a:pPr lvl="1" algn="just">
              <a:lnSpc>
                <a:spcPct val="150000"/>
              </a:lnSpc>
            </a:pPr>
            <a:r>
              <a:rPr lang="en-IN" dirty="0"/>
              <a:t> </a:t>
            </a:r>
            <a:r>
              <a:rPr lang="en-IN" dirty="0" err="1"/>
              <a:t>Hendrickx</a:t>
            </a:r>
            <a:r>
              <a:rPr lang="en-IN" dirty="0"/>
              <a:t> et al</a:t>
            </a:r>
          </a:p>
          <a:p>
            <a:pPr algn="just">
              <a:lnSpc>
                <a:spcPct val="150000"/>
              </a:lnSpc>
            </a:pPr>
            <a:r>
              <a:rPr lang="en-IN" dirty="0"/>
              <a:t>These include </a:t>
            </a:r>
          </a:p>
          <a:p>
            <a:pPr lvl="1" algn="just">
              <a:lnSpc>
                <a:spcPct val="150000"/>
              </a:lnSpc>
            </a:pPr>
            <a:r>
              <a:rPr lang="en-IN" dirty="0"/>
              <a:t>Lower density-rapid coefficient of diffusion</a:t>
            </a:r>
          </a:p>
          <a:p>
            <a:pPr lvl="2" algn="just">
              <a:lnSpc>
                <a:spcPct val="150000"/>
              </a:lnSpc>
            </a:pPr>
            <a:r>
              <a:rPr lang="en-IN" dirty="0"/>
              <a:t>The speed of gas entry and retrieval </a:t>
            </a:r>
          </a:p>
          <a:p>
            <a:pPr lvl="1" algn="just">
              <a:lnSpc>
                <a:spcPct val="150000"/>
              </a:lnSpc>
            </a:pPr>
            <a:r>
              <a:rPr lang="en-IN" dirty="0"/>
              <a:t> Maintenance of a larger volume of gas within the balloon for a longer period of time due to lower viscosity of helium as compared with CO2</a:t>
            </a:r>
          </a:p>
        </p:txBody>
      </p:sp>
    </p:spTree>
    <p:extLst>
      <p:ext uri="{BB962C8B-B14F-4D97-AF65-F5344CB8AC3E}">
        <p14:creationId xmlns:p14="http://schemas.microsoft.com/office/powerpoint/2010/main" val="3328693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IAB Catheter Insertion</a:t>
            </a:r>
            <a:br>
              <a:rPr lang="en-IN" b="1" dirty="0"/>
            </a:br>
            <a:endParaRPr lang="en-IN" dirty="0"/>
          </a:p>
        </p:txBody>
      </p:sp>
      <p:sp>
        <p:nvSpPr>
          <p:cNvPr id="3" name="Content Placeholder 2"/>
          <p:cNvSpPr>
            <a:spLocks noGrp="1"/>
          </p:cNvSpPr>
          <p:nvPr>
            <p:ph idx="1"/>
          </p:nvPr>
        </p:nvSpPr>
        <p:spPr>
          <a:xfrm>
            <a:off x="838200" y="1113692"/>
            <a:ext cx="10515600" cy="5063271"/>
          </a:xfrm>
        </p:spPr>
        <p:txBody>
          <a:bodyPr>
            <a:normAutofit fontScale="77500" lnSpcReduction="20000"/>
          </a:bodyPr>
          <a:lstStyle/>
          <a:p>
            <a:pPr marL="0" indent="0">
              <a:buNone/>
            </a:pPr>
            <a:endParaRPr lang="en-IN" dirty="0"/>
          </a:p>
          <a:p>
            <a:pPr marL="0" indent="0">
              <a:buNone/>
            </a:pPr>
            <a:r>
              <a:rPr lang="en-IN" sz="4600" b="1" i="1" dirty="0">
                <a:solidFill>
                  <a:schemeClr val="accent2"/>
                </a:solidFill>
              </a:rPr>
              <a:t>Pre-Insertion Assessment</a:t>
            </a:r>
          </a:p>
          <a:p>
            <a:pPr marL="0" indent="0">
              <a:buNone/>
            </a:pPr>
            <a:r>
              <a:rPr lang="en-IN" dirty="0"/>
              <a:t>A complete pre-insertion assessment would include:</a:t>
            </a:r>
          </a:p>
          <a:p>
            <a:r>
              <a:rPr lang="en-IN" dirty="0"/>
              <a:t> skin </a:t>
            </a:r>
            <a:r>
              <a:rPr lang="en-IN" dirty="0" err="1"/>
              <a:t>color</a:t>
            </a:r>
            <a:r>
              <a:rPr lang="en-IN" dirty="0"/>
              <a:t> of both legs</a:t>
            </a:r>
          </a:p>
          <a:p>
            <a:r>
              <a:rPr lang="en-IN" dirty="0"/>
              <a:t> skin temperature of both legs</a:t>
            </a:r>
          </a:p>
          <a:p>
            <a:r>
              <a:rPr lang="en-IN" dirty="0"/>
              <a:t> capillary refill ability of both legs</a:t>
            </a:r>
          </a:p>
          <a:p>
            <a:r>
              <a:rPr lang="en-IN" dirty="0"/>
              <a:t> quality of pulses in both legs</a:t>
            </a:r>
          </a:p>
          <a:p>
            <a:r>
              <a:rPr lang="en-IN" dirty="0"/>
              <a:t> baseline sensation and movement of both legs</a:t>
            </a:r>
          </a:p>
          <a:p>
            <a:r>
              <a:rPr lang="en-IN" dirty="0"/>
              <a:t> ankle/brachial index of both legs</a:t>
            </a:r>
          </a:p>
          <a:p>
            <a:r>
              <a:rPr lang="en-IN" dirty="0"/>
              <a:t> pre-insertion </a:t>
            </a:r>
            <a:r>
              <a:rPr lang="en-IN" dirty="0" err="1"/>
              <a:t>hemodynamics</a:t>
            </a:r>
            <a:r>
              <a:rPr lang="en-IN" dirty="0"/>
              <a:t> including CO, CI, PCWP, CVP, SVR, PA, LVSWI</a:t>
            </a:r>
          </a:p>
          <a:p>
            <a:r>
              <a:rPr lang="en-IN" dirty="0"/>
              <a:t> complete neuro check</a:t>
            </a:r>
          </a:p>
          <a:p>
            <a:r>
              <a:rPr lang="en-IN" dirty="0"/>
              <a:t> patient’s/family understanding of procedure</a:t>
            </a:r>
          </a:p>
          <a:p>
            <a:r>
              <a:rPr lang="en-IN" dirty="0"/>
              <a:t>Ankle/Brachial Index</a:t>
            </a:r>
          </a:p>
        </p:txBody>
      </p:sp>
    </p:spTree>
    <p:extLst>
      <p:ext uri="{BB962C8B-B14F-4D97-AF65-F5344CB8AC3E}">
        <p14:creationId xmlns:p14="http://schemas.microsoft.com/office/powerpoint/2010/main" val="2761779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IN" b="1" i="1" dirty="0"/>
            </a:br>
            <a:r>
              <a:rPr lang="en-IN" b="1" i="1" dirty="0"/>
              <a:t>Balloon Sizing</a:t>
            </a:r>
            <a:br>
              <a:rPr lang="en-IN" b="1" i="1" dirty="0"/>
            </a:br>
            <a:endParaRPr lang="en-IN" dirty="0"/>
          </a:p>
        </p:txBody>
      </p:sp>
      <p:sp>
        <p:nvSpPr>
          <p:cNvPr id="10" name="Content Placeholder 9"/>
          <p:cNvSpPr>
            <a:spLocks noGrp="1"/>
          </p:cNvSpPr>
          <p:nvPr>
            <p:ph idx="1"/>
          </p:nvPr>
        </p:nvSpPr>
        <p:spPr/>
        <p:txBody>
          <a:bodyPr/>
          <a:lstStyle/>
          <a:p>
            <a:endParaRPr lang="en-IN"/>
          </a:p>
        </p:txBody>
      </p:sp>
      <p:pic>
        <p:nvPicPr>
          <p:cNvPr id="9" name="Picture 8"/>
          <p:cNvPicPr>
            <a:picLocks noChangeAspect="1"/>
          </p:cNvPicPr>
          <p:nvPr/>
        </p:nvPicPr>
        <p:blipFill>
          <a:blip r:embed="rId3"/>
          <a:stretch>
            <a:fillRect/>
          </a:stretch>
        </p:blipFill>
        <p:spPr>
          <a:xfrm>
            <a:off x="2077914" y="1677717"/>
            <a:ext cx="7458075" cy="4667250"/>
          </a:xfrm>
          <a:prstGeom prst="rect">
            <a:avLst/>
          </a:prstGeom>
        </p:spPr>
      </p:pic>
    </p:spTree>
    <p:extLst>
      <p:ext uri="{BB962C8B-B14F-4D97-AF65-F5344CB8AC3E}">
        <p14:creationId xmlns:p14="http://schemas.microsoft.com/office/powerpoint/2010/main" val="3843700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982" y="673240"/>
            <a:ext cx="11254154" cy="5503723"/>
          </a:xfrm>
        </p:spPr>
        <p:txBody>
          <a:bodyPr>
            <a:normAutofit fontScale="92500"/>
          </a:bodyPr>
          <a:lstStyle/>
          <a:p>
            <a:pPr algn="just">
              <a:lnSpc>
                <a:spcPct val="150000"/>
              </a:lnSpc>
            </a:pPr>
            <a:r>
              <a:rPr lang="en-IN" dirty="0"/>
              <a:t>Aortic size- related to patient size, age and weight</a:t>
            </a:r>
          </a:p>
          <a:p>
            <a:pPr algn="just">
              <a:lnSpc>
                <a:spcPct val="150000"/>
              </a:lnSpc>
            </a:pPr>
            <a:r>
              <a:rPr lang="en-IN" dirty="0"/>
              <a:t>The ideal balloon</a:t>
            </a:r>
          </a:p>
          <a:p>
            <a:pPr lvl="1" algn="just">
              <a:lnSpc>
                <a:spcPct val="150000"/>
              </a:lnSpc>
            </a:pPr>
            <a:r>
              <a:rPr lang="en-IN" dirty="0"/>
              <a:t>Length from the left Subclavian artery to the coeliac artery take off</a:t>
            </a:r>
          </a:p>
          <a:p>
            <a:pPr lvl="1" algn="just">
              <a:lnSpc>
                <a:spcPct val="150000"/>
              </a:lnSpc>
            </a:pPr>
            <a:r>
              <a:rPr lang="en-IN" dirty="0"/>
              <a:t>Inflated diameter 90 to 95 % of that of the </a:t>
            </a:r>
            <a:r>
              <a:rPr lang="en-IN" dirty="0" err="1"/>
              <a:t>discending</a:t>
            </a:r>
            <a:r>
              <a:rPr lang="en-IN" dirty="0"/>
              <a:t> aorta </a:t>
            </a:r>
          </a:p>
          <a:p>
            <a:pPr algn="just">
              <a:lnSpc>
                <a:spcPct val="150000"/>
              </a:lnSpc>
            </a:pPr>
            <a:r>
              <a:rPr lang="en-IN" dirty="0"/>
              <a:t>IABC usage has mainly been limited to ( in 82 %)</a:t>
            </a:r>
          </a:p>
          <a:p>
            <a:pPr lvl="1" algn="just">
              <a:lnSpc>
                <a:spcPct val="150000"/>
              </a:lnSpc>
            </a:pPr>
            <a:r>
              <a:rPr lang="en-IN" dirty="0"/>
              <a:t>40 cc balloon</a:t>
            </a:r>
          </a:p>
          <a:p>
            <a:pPr lvl="1" algn="just">
              <a:lnSpc>
                <a:spcPct val="150000"/>
              </a:lnSpc>
            </a:pPr>
            <a:r>
              <a:rPr lang="en-IN" dirty="0"/>
              <a:t>With membrane length (non tapered section plus tapered ends) varying between 22 to 27.5 cm</a:t>
            </a:r>
          </a:p>
          <a:p>
            <a:pPr lvl="1" algn="just">
              <a:lnSpc>
                <a:spcPct val="150000"/>
              </a:lnSpc>
            </a:pPr>
            <a:r>
              <a:rPr lang="en-IN" dirty="0"/>
              <a:t>Inflated diameter between 15 to 18 mm</a:t>
            </a:r>
          </a:p>
        </p:txBody>
      </p:sp>
    </p:spTree>
    <p:extLst>
      <p:ext uri="{BB962C8B-B14F-4D97-AF65-F5344CB8AC3E}">
        <p14:creationId xmlns:p14="http://schemas.microsoft.com/office/powerpoint/2010/main" val="2077840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50C222-5A8A-4716-9282-AB3D93354907}" type="slidenum">
              <a:rPr lang="en-GB" smtClean="0"/>
              <a:pPr/>
              <a:t>65</a:t>
            </a:fld>
            <a:endParaRPr lang="en-GB"/>
          </a:p>
        </p:txBody>
      </p:sp>
      <p:pic>
        <p:nvPicPr>
          <p:cNvPr id="20482" name="Picture 2"/>
          <p:cNvPicPr>
            <a:picLocks noChangeAspect="1" noChangeArrowheads="1"/>
          </p:cNvPicPr>
          <p:nvPr/>
        </p:nvPicPr>
        <p:blipFill>
          <a:blip r:embed="rId2"/>
          <a:srcRect t="28124"/>
          <a:stretch>
            <a:fillRect/>
          </a:stretch>
        </p:blipFill>
        <p:spPr bwMode="auto">
          <a:xfrm>
            <a:off x="1738282" y="1857364"/>
            <a:ext cx="8645876" cy="4214842"/>
          </a:xfrm>
          <a:prstGeom prst="rect">
            <a:avLst/>
          </a:prstGeom>
          <a:noFill/>
          <a:ln w="9525">
            <a:noFill/>
            <a:miter lim="800000"/>
            <a:headEnd/>
            <a:tailEnd/>
          </a:ln>
          <a:effectLst/>
        </p:spPr>
      </p:pic>
      <p:sp>
        <p:nvSpPr>
          <p:cNvPr id="4" name="TextBox 3"/>
          <p:cNvSpPr txBox="1"/>
          <p:nvPr/>
        </p:nvSpPr>
        <p:spPr>
          <a:xfrm>
            <a:off x="1881158" y="714357"/>
            <a:ext cx="8501122" cy="646331"/>
          </a:xfrm>
          <a:prstGeom prst="rect">
            <a:avLst/>
          </a:prstGeom>
          <a:noFill/>
        </p:spPr>
        <p:txBody>
          <a:bodyPr wrap="square" rtlCol="0">
            <a:spAutoFit/>
          </a:bodyPr>
          <a:lstStyle/>
          <a:p>
            <a:pPr algn="ctr"/>
            <a:r>
              <a:rPr lang="en-GB" sz="3600" dirty="0"/>
              <a:t>IABP sizing chart</a:t>
            </a:r>
          </a:p>
        </p:txBody>
      </p:sp>
    </p:spTree>
    <p:extLst>
      <p:ext uri="{BB962C8B-B14F-4D97-AF65-F5344CB8AC3E}">
        <p14:creationId xmlns:p14="http://schemas.microsoft.com/office/powerpoint/2010/main" val="3854207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a:r>
              <a:rPr lang="en-US" dirty="0"/>
              <a:t>INSERTION TECHNIQUE</a:t>
            </a:r>
          </a:p>
        </p:txBody>
      </p:sp>
      <p:sp>
        <p:nvSpPr>
          <p:cNvPr id="59395" name="Rectangle 3"/>
          <p:cNvSpPr>
            <a:spLocks noGrp="1" noChangeArrowheads="1"/>
          </p:cNvSpPr>
          <p:nvPr>
            <p:ph sz="half" idx="1"/>
          </p:nvPr>
        </p:nvSpPr>
        <p:spPr>
          <a:xfrm>
            <a:off x="838200" y="1367296"/>
            <a:ext cx="4770120" cy="4809667"/>
          </a:xfrm>
          <a:prstGeom prst="rect">
            <a:avLst/>
          </a:prstGeom>
        </p:spPr>
        <p:txBody>
          <a:bodyPr>
            <a:noAutofit/>
          </a:bodyPr>
          <a:lstStyle/>
          <a:p>
            <a:pPr algn="just">
              <a:lnSpc>
                <a:spcPct val="200000"/>
              </a:lnSpc>
              <a:spcBef>
                <a:spcPts val="600"/>
              </a:spcBef>
            </a:pPr>
            <a:r>
              <a:rPr lang="en-US" sz="2400" dirty="0" err="1"/>
              <a:t>Percutaneous</a:t>
            </a:r>
            <a:endParaRPr lang="en-US" sz="2400" dirty="0"/>
          </a:p>
          <a:p>
            <a:pPr lvl="1" algn="just">
              <a:lnSpc>
                <a:spcPct val="200000"/>
              </a:lnSpc>
              <a:spcBef>
                <a:spcPts val="600"/>
              </a:spcBef>
            </a:pPr>
            <a:r>
              <a:rPr lang="en-US" dirty="0"/>
              <a:t>Sheath less</a:t>
            </a:r>
          </a:p>
          <a:p>
            <a:pPr lvl="1" algn="just">
              <a:lnSpc>
                <a:spcPct val="200000"/>
              </a:lnSpc>
              <a:spcBef>
                <a:spcPts val="600"/>
              </a:spcBef>
            </a:pPr>
            <a:r>
              <a:rPr lang="en-US" dirty="0"/>
              <a:t>With Sheath</a:t>
            </a:r>
          </a:p>
          <a:p>
            <a:pPr algn="just">
              <a:lnSpc>
                <a:spcPct val="200000"/>
              </a:lnSpc>
              <a:spcBef>
                <a:spcPts val="600"/>
              </a:spcBef>
            </a:pPr>
            <a:r>
              <a:rPr lang="en-US" sz="2400" dirty="0"/>
              <a:t>Surgical insertion</a:t>
            </a:r>
          </a:p>
          <a:p>
            <a:pPr lvl="1" algn="just">
              <a:lnSpc>
                <a:spcPct val="200000"/>
              </a:lnSpc>
              <a:spcBef>
                <a:spcPts val="600"/>
              </a:spcBef>
            </a:pPr>
            <a:r>
              <a:rPr lang="en-US" dirty="0"/>
              <a:t>Femoral cut down</a:t>
            </a:r>
          </a:p>
          <a:p>
            <a:pPr lvl="1" algn="just">
              <a:lnSpc>
                <a:spcPct val="200000"/>
              </a:lnSpc>
              <a:spcBef>
                <a:spcPts val="600"/>
              </a:spcBef>
            </a:pPr>
            <a:r>
              <a:rPr lang="en-US" dirty="0"/>
              <a:t>Trans-thoracic</a:t>
            </a:r>
          </a:p>
        </p:txBody>
      </p:sp>
      <p:pic>
        <p:nvPicPr>
          <p:cNvPr id="4" name="Picture 4" descr="C:\My Documents\My Pictures\iabp insertion.bmp"/>
          <p:cNvPicPr>
            <a:picLocks noChangeAspect="1" noChangeArrowheads="1"/>
          </p:cNvPicPr>
          <p:nvPr/>
        </p:nvPicPr>
        <p:blipFill>
          <a:blip r:embed="rId2"/>
          <a:stretch>
            <a:fillRect/>
          </a:stretch>
        </p:blipFill>
        <p:spPr>
          <a:xfrm>
            <a:off x="5998455" y="1367296"/>
            <a:ext cx="4284133" cy="5103356"/>
          </a:xfrm>
          <a:prstGeom prst="rect">
            <a:avLst/>
          </a:prstGeom>
          <a:noFill/>
          <a:ln/>
        </p:spPr>
      </p:pic>
    </p:spTree>
    <p:extLst>
      <p:ext uri="{BB962C8B-B14F-4D97-AF65-F5344CB8AC3E}">
        <p14:creationId xmlns:p14="http://schemas.microsoft.com/office/powerpoint/2010/main" val="407640374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dirty="0"/>
              <a:t>POSITIONING</a:t>
            </a:r>
          </a:p>
        </p:txBody>
      </p:sp>
      <p:sp>
        <p:nvSpPr>
          <p:cNvPr id="25602" name="Rectangle 3"/>
          <p:cNvSpPr>
            <a:spLocks noGrp="1" noChangeArrowheads="1"/>
          </p:cNvSpPr>
          <p:nvPr>
            <p:ph idx="1"/>
          </p:nvPr>
        </p:nvSpPr>
        <p:spPr>
          <a:prstGeom prst="rect">
            <a:avLst/>
          </a:prstGeom>
        </p:spPr>
        <p:txBody>
          <a:bodyPr>
            <a:normAutofit/>
          </a:bodyPr>
          <a:lstStyle/>
          <a:p>
            <a:pPr eaLnBrk="1" hangingPunct="1"/>
            <a:r>
              <a:rPr lang="en-US" dirty="0"/>
              <a:t>The end of the balloon should be just distal to the left subclavian artery</a:t>
            </a:r>
          </a:p>
          <a:p>
            <a:pPr eaLnBrk="1" hangingPunct="1"/>
            <a:r>
              <a:rPr lang="en-US" dirty="0"/>
              <a:t>Position should be confirmed by fluoroscopy or chest x-ray</a:t>
            </a:r>
          </a:p>
        </p:txBody>
      </p:sp>
      <p:pic>
        <p:nvPicPr>
          <p:cNvPr id="256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25041" y="3281680"/>
            <a:ext cx="6812986" cy="321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932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88"/>
            <a:ext cx="8229600" cy="1143000"/>
          </a:xfrm>
        </p:spPr>
        <p:txBody>
          <a:bodyPr>
            <a:normAutofit/>
          </a:bodyPr>
          <a:lstStyle/>
          <a:p>
            <a:r>
              <a:rPr lang="ta-IN" sz="4000" dirty="0">
                <a:cs typeface="Helvetica Light"/>
              </a:rPr>
              <a:t>Positioning</a:t>
            </a:r>
            <a:endParaRPr lang="en-US" sz="4000" dirty="0">
              <a:solidFill>
                <a:schemeClr val="bg1">
                  <a:lumMod val="85000"/>
                </a:schemeClr>
              </a:solidFill>
              <a:latin typeface="Helvetica Light"/>
              <a:cs typeface="Helvetica Light"/>
            </a:endParaRPr>
          </a:p>
        </p:txBody>
      </p:sp>
      <p:sp>
        <p:nvSpPr>
          <p:cNvPr id="3" name="Content Placeholder 2"/>
          <p:cNvSpPr>
            <a:spLocks noGrp="1"/>
          </p:cNvSpPr>
          <p:nvPr>
            <p:ph idx="1"/>
          </p:nvPr>
        </p:nvSpPr>
        <p:spPr>
          <a:xfrm>
            <a:off x="7082061" y="1731340"/>
            <a:ext cx="3266649" cy="550880"/>
          </a:xfrm>
        </p:spPr>
        <p:txBody>
          <a:bodyPr>
            <a:normAutofit/>
          </a:bodyPr>
          <a:lstStyle/>
          <a:p>
            <a:pPr marL="0" indent="0">
              <a:buNone/>
            </a:pPr>
            <a:r>
              <a:rPr lang="ta-IN" sz="2000" dirty="0">
                <a:solidFill>
                  <a:schemeClr val="accent1">
                    <a:lumMod val="20000"/>
                    <a:lumOff val="80000"/>
                  </a:schemeClr>
                </a:solidFill>
                <a:cs typeface="Helvetica Neue Light"/>
              </a:rPr>
              <a:t>3-4mm metalic density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68997"/>
            <a:ext cx="4429125" cy="439323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 name="Rounded Rectangle 4"/>
          <p:cNvSpPr/>
          <p:nvPr/>
        </p:nvSpPr>
        <p:spPr>
          <a:xfrm>
            <a:off x="2086052" y="914482"/>
            <a:ext cx="8124749" cy="650071"/>
          </a:xfrm>
          <a:prstGeom prst="roundRect">
            <a:avLst>
              <a:gd name="adj" fmla="val 673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a-IN" sz="2000" dirty="0">
                <a:effectLst>
                  <a:outerShdw blurRad="50800" dist="38100" dir="2700000" algn="tl" rotWithShape="0">
                    <a:prstClr val="black">
                      <a:alpha val="40000"/>
                    </a:prstClr>
                  </a:outerShdw>
                </a:effectLst>
                <a:latin typeface="Helvetica Neue Light"/>
                <a:cs typeface="Helvetica Neue Light"/>
              </a:rPr>
              <a:t>Should be </a:t>
            </a:r>
            <a:r>
              <a:rPr lang="en-US" sz="2000" dirty="0">
                <a:effectLst>
                  <a:outerShdw blurRad="50800" dist="38100" dir="2700000" algn="tl" rotWithShape="0">
                    <a:prstClr val="black">
                      <a:alpha val="40000"/>
                    </a:prstClr>
                  </a:outerShdw>
                </a:effectLst>
                <a:latin typeface="Helvetica Neue Light"/>
                <a:cs typeface="Helvetica Neue Light"/>
              </a:rPr>
              <a:t>~</a:t>
            </a:r>
            <a:r>
              <a:rPr lang="ta-IN" sz="2000" dirty="0">
                <a:effectLst>
                  <a:outerShdw blurRad="50800" dist="38100" dir="2700000" algn="tl" rotWithShape="0">
                    <a:prstClr val="black">
                      <a:alpha val="40000"/>
                    </a:prstClr>
                  </a:outerShdw>
                </a:effectLst>
                <a:latin typeface="Helvetica Neue Light"/>
                <a:cs typeface="Helvetica Neue Light"/>
              </a:rPr>
              <a:t>2 cm below the origin of left subclavian artery</a:t>
            </a:r>
            <a:endParaRPr lang="ta-IN" dirty="0">
              <a:solidFill>
                <a:srgbClr val="000000"/>
              </a:solidFill>
              <a:effectLst>
                <a:outerShdw blurRad="50800" dist="38100" dir="2700000" algn="tl" rotWithShape="0">
                  <a:prstClr val="black">
                    <a:alpha val="40000"/>
                  </a:prstClr>
                </a:outerShdw>
              </a:effectLst>
              <a:latin typeface="Helvetica Neue Light"/>
              <a:cs typeface="Helvetica Neue Light"/>
            </a:endParaRPr>
          </a:p>
        </p:txBody>
      </p:sp>
      <p:cxnSp>
        <p:nvCxnSpPr>
          <p:cNvPr id="6" name="Elbow Connector 5"/>
          <p:cNvCxnSpPr/>
          <p:nvPr/>
        </p:nvCxnSpPr>
        <p:spPr>
          <a:xfrm rot="10800000" flipV="1">
            <a:off x="4728333" y="1968998"/>
            <a:ext cx="2353728" cy="1125826"/>
          </a:xfrm>
          <a:prstGeom prst="bentConnector3">
            <a:avLst>
              <a:gd name="adj1" fmla="val 27228"/>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1" name="Content Placeholder 2"/>
          <p:cNvSpPr txBox="1">
            <a:spLocks/>
          </p:cNvSpPr>
          <p:nvPr/>
        </p:nvSpPr>
        <p:spPr>
          <a:xfrm>
            <a:off x="7082061" y="2694830"/>
            <a:ext cx="3585939" cy="55088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a-IN" sz="2000" dirty="0">
                <a:solidFill>
                  <a:schemeClr val="accent1">
                    <a:lumMod val="20000"/>
                    <a:lumOff val="80000"/>
                  </a:schemeClr>
                </a:solidFill>
                <a:cs typeface="Helvetica Neue Light"/>
              </a:rPr>
              <a:t>2cm bellow the top of aortic knob</a:t>
            </a:r>
          </a:p>
        </p:txBody>
      </p:sp>
      <p:sp>
        <p:nvSpPr>
          <p:cNvPr id="12" name="Content Placeholder 2"/>
          <p:cNvSpPr txBox="1">
            <a:spLocks/>
          </p:cNvSpPr>
          <p:nvPr/>
        </p:nvSpPr>
        <p:spPr>
          <a:xfrm>
            <a:off x="6942236" y="3210757"/>
            <a:ext cx="3725765" cy="55088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60000"/>
                    <a:lumOff val="40000"/>
                  </a:schemeClr>
                </a:solidFill>
                <a:effectLst>
                  <a:outerShdw blurRad="31750" dist="25400" dir="2700000" algn="tl" rotWithShape="0">
                    <a:srgbClr val="000000">
                      <a:alpha val="43000"/>
                    </a:srgbClr>
                  </a:outerShdw>
                </a:effectLst>
                <a:latin typeface="Helvetica Neu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a-IN" sz="2000" dirty="0">
                <a:solidFill>
                  <a:schemeClr val="accent1">
                    <a:lumMod val="20000"/>
                    <a:lumOff val="80000"/>
                  </a:schemeClr>
                </a:solidFill>
                <a:cs typeface="Helvetica Neue Light"/>
              </a:rPr>
              <a:t>2nd – 3rd intercostal space anteriorly</a:t>
            </a:r>
          </a:p>
        </p:txBody>
      </p:sp>
      <p:pic>
        <p:nvPicPr>
          <p:cNvPr id="9" name="IABM timing short.mp4">
            <a:hlinkClick r:id="" action="ppaction://media"/>
          </p:cNvPr>
          <p:cNvPicPr>
            <a:picLocks noChangeAspect="1"/>
          </p:cNvPicPr>
          <p:nvPr/>
        </p:nvPicPr>
        <p:blipFill>
          <a:blip r:embed="rId4"/>
          <a:stretch>
            <a:fillRect/>
          </a:stretch>
        </p:blipFill>
        <p:spPr>
          <a:xfrm>
            <a:off x="7686675" y="4020445"/>
            <a:ext cx="3086100" cy="2294630"/>
          </a:xfrm>
          <a:prstGeom prst="rect">
            <a:avLst/>
          </a:prstGeom>
        </p:spPr>
      </p:pic>
    </p:spTree>
    <p:extLst>
      <p:ext uri="{BB962C8B-B14F-4D97-AF65-F5344CB8AC3E}">
        <p14:creationId xmlns:p14="http://schemas.microsoft.com/office/powerpoint/2010/main" val="5520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TO ADJUST IABP</a:t>
            </a: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5446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9837"/>
            <a:ext cx="10515600" cy="5617126"/>
          </a:xfrm>
        </p:spPr>
        <p:txBody>
          <a:bodyPr>
            <a:normAutofit lnSpcReduction="10000"/>
          </a:bodyPr>
          <a:lstStyle/>
          <a:p>
            <a:endParaRPr lang="en-IN" dirty="0"/>
          </a:p>
          <a:p>
            <a:endParaRPr lang="en-IN" dirty="0"/>
          </a:p>
          <a:p>
            <a:pPr algn="just">
              <a:lnSpc>
                <a:spcPct val="150000"/>
              </a:lnSpc>
            </a:pPr>
            <a:r>
              <a:rPr lang="en-IN" dirty="0"/>
              <a:t> Synchronized </a:t>
            </a:r>
            <a:r>
              <a:rPr lang="en-IN" dirty="0" err="1"/>
              <a:t>counterpulsation</a:t>
            </a:r>
            <a:r>
              <a:rPr lang="en-IN" dirty="0"/>
              <a:t> is the core principle of IABP therapy</a:t>
            </a:r>
          </a:p>
          <a:p>
            <a:pPr algn="just">
              <a:lnSpc>
                <a:spcPct val="150000"/>
              </a:lnSpc>
            </a:pPr>
            <a:r>
              <a:rPr lang="en-IN" dirty="0"/>
              <a:t>Inflation in diastole and deflation in systole of a balloon situated in the descending aorta</a:t>
            </a:r>
          </a:p>
          <a:p>
            <a:pPr algn="just">
              <a:lnSpc>
                <a:spcPct val="150000"/>
              </a:lnSpc>
            </a:pPr>
            <a:r>
              <a:rPr lang="en-IN" dirty="0"/>
              <a:t> Overall aim -to improve myocardial function by increasing myocardial oxygen supply and decreasing myocardial oxygen demand</a:t>
            </a:r>
          </a:p>
          <a:p>
            <a:pPr algn="just">
              <a:lnSpc>
                <a:spcPct val="150000"/>
              </a:lnSpc>
            </a:pPr>
            <a:r>
              <a:rPr lang="en-IN" dirty="0"/>
              <a:t>Achieved by displacement of blood in the aorta both proximally and distally during balloon inflation</a:t>
            </a:r>
          </a:p>
        </p:txBody>
      </p:sp>
    </p:spTree>
    <p:extLst>
      <p:ext uri="{BB962C8B-B14F-4D97-AF65-F5344CB8AC3E}">
        <p14:creationId xmlns:p14="http://schemas.microsoft.com/office/powerpoint/2010/main" val="1719540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OPERATION MODE</a:t>
            </a:r>
          </a:p>
        </p:txBody>
      </p:sp>
      <p:pic>
        <p:nvPicPr>
          <p:cNvPr id="4" name="Picture 5"/>
          <p:cNvPicPr>
            <a:picLocks noChangeAspect="1" noChangeArrowheads="1"/>
          </p:cNvPicPr>
          <p:nvPr/>
        </p:nvPicPr>
        <p:blipFill>
          <a:blip r:embed="rId2"/>
          <a:srcRect/>
          <a:stretch>
            <a:fillRect/>
          </a:stretch>
        </p:blipFill>
        <p:spPr bwMode="auto">
          <a:xfrm>
            <a:off x="2785544" y="2052638"/>
            <a:ext cx="6620912" cy="4195762"/>
          </a:xfrm>
          <a:prstGeom prst="rect">
            <a:avLst/>
          </a:prstGeom>
          <a:ln>
            <a:noFill/>
          </a:ln>
          <a:effectLst>
            <a:outerShdw blurRad="50800" dist="38100" algn="l" rotWithShape="0">
              <a:prstClr val="black">
                <a:alpha val="40000"/>
              </a:prstClr>
            </a:outerShdw>
            <a:softEdge rad="112500"/>
          </a:effectLst>
        </p:spPr>
      </p:pic>
      <p:sp>
        <p:nvSpPr>
          <p:cNvPr id="5" name="Rounded Rectangle 4"/>
          <p:cNvSpPr/>
          <p:nvPr/>
        </p:nvSpPr>
        <p:spPr>
          <a:xfrm>
            <a:off x="3202676" y="2262845"/>
            <a:ext cx="2848355" cy="930061"/>
          </a:xfrm>
          <a:prstGeom prst="round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424755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noFill/>
          </a:ln>
        </p:spPr>
        <p:txBody>
          <a:bodyPr/>
          <a:lstStyle/>
          <a:p>
            <a:pPr>
              <a:defRPr/>
            </a:pPr>
            <a:r>
              <a:rPr lang="en-US" dirty="0"/>
              <a:t>OPERATION MODES</a:t>
            </a:r>
          </a:p>
        </p:txBody>
      </p:sp>
      <p:graphicFrame>
        <p:nvGraphicFramePr>
          <p:cNvPr id="5" name="Table 4"/>
          <p:cNvGraphicFramePr>
            <a:graphicFrameLocks noGrp="1"/>
          </p:cNvGraphicFramePr>
          <p:nvPr>
            <p:extLst/>
          </p:nvPr>
        </p:nvGraphicFramePr>
        <p:xfrm>
          <a:off x="2474119" y="2846129"/>
          <a:ext cx="7243762" cy="2042160"/>
        </p:xfrm>
        <a:graphic>
          <a:graphicData uri="http://schemas.openxmlformats.org/drawingml/2006/table">
            <a:tbl>
              <a:tblPr firstRow="1" bandRow="1">
                <a:tableStyleId>{69CF1AB2-1976-4502-BF36-3FF5EA218861}</a:tableStyleId>
              </a:tblPr>
              <a:tblGrid>
                <a:gridCol w="2160693">
                  <a:extLst>
                    <a:ext uri="{9D8B030D-6E8A-4147-A177-3AD203B41FA5}">
                      <a16:colId xmlns:a16="http://schemas.microsoft.com/office/drawing/2014/main" val="20000"/>
                    </a:ext>
                  </a:extLst>
                </a:gridCol>
                <a:gridCol w="5083069">
                  <a:extLst>
                    <a:ext uri="{9D8B030D-6E8A-4147-A177-3AD203B41FA5}">
                      <a16:colId xmlns:a16="http://schemas.microsoft.com/office/drawing/2014/main" val="20001"/>
                    </a:ext>
                  </a:extLst>
                </a:gridCol>
              </a:tblGrid>
              <a:tr h="640080">
                <a:tc>
                  <a:txBody>
                    <a:bodyPr/>
                    <a:lstStyle/>
                    <a:p>
                      <a:pPr algn="ctr"/>
                      <a:r>
                        <a:rPr lang="en-US" sz="2000" b="0" dirty="0"/>
                        <a:t>Automatic</a:t>
                      </a:r>
                      <a:endParaRPr lang="en-IN" sz="2000" b="0"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t>Tracks cardiac cycle, cardiac rhythm and adjusts automatically</a:t>
                      </a:r>
                      <a:endParaRPr lang="en-IN" sz="2000" b="0" dirty="0"/>
                    </a:p>
                  </a:txBody>
                  <a:tcPr anchor="ctr"/>
                </a:tc>
                <a:extLst>
                  <a:ext uri="{0D108BD9-81ED-4DB2-BD59-A6C34878D82A}">
                    <a16:rowId xmlns:a16="http://schemas.microsoft.com/office/drawing/2014/main" val="10000"/>
                  </a:ext>
                </a:extLst>
              </a:tr>
              <a:tr h="640080">
                <a:tc>
                  <a:txBody>
                    <a:bodyPr/>
                    <a:lstStyle/>
                    <a:p>
                      <a:pPr algn="ctr"/>
                      <a:r>
                        <a:rPr lang="en-US" sz="2000" b="0" dirty="0"/>
                        <a:t>Semiautomatic</a:t>
                      </a:r>
                      <a:endParaRPr lang="en-IN" sz="2000" b="0" dirty="0"/>
                    </a:p>
                  </a:txBody>
                  <a:tcPr anchor="ctr"/>
                </a:tc>
                <a:tc>
                  <a:txBody>
                    <a:bodyPr/>
                    <a:lstStyle/>
                    <a:p>
                      <a:r>
                        <a:rPr lang="en-US" sz="2000" b="0" dirty="0"/>
                        <a:t>Operator must adjust inflation &amp; deflation</a:t>
                      </a:r>
                      <a:endParaRPr lang="en-IN" sz="2000" b="0" dirty="0"/>
                    </a:p>
                  </a:txBody>
                  <a:tcPr anchor="ctr"/>
                </a:tc>
                <a:extLst>
                  <a:ext uri="{0D108BD9-81ED-4DB2-BD59-A6C34878D82A}">
                    <a16:rowId xmlns:a16="http://schemas.microsoft.com/office/drawing/2014/main" val="10001"/>
                  </a:ext>
                </a:extLst>
              </a:tr>
              <a:tr h="640080">
                <a:tc>
                  <a:txBody>
                    <a:bodyPr/>
                    <a:lstStyle/>
                    <a:p>
                      <a:pPr algn="ctr"/>
                      <a:r>
                        <a:rPr lang="en-US" sz="2000" b="0" dirty="0"/>
                        <a:t>Manual</a:t>
                      </a:r>
                      <a:endParaRPr lang="en-IN" sz="2000" b="0" dirty="0"/>
                    </a:p>
                  </a:txBody>
                  <a:tcPr anchor="ctr"/>
                </a:tc>
                <a:tc>
                  <a:txBody>
                    <a:bodyPr/>
                    <a:lstStyle/>
                    <a:p>
                      <a:r>
                        <a:rPr lang="en-US" sz="2000" b="0" dirty="0"/>
                        <a:t>Operator must adjust inflation &amp; deflation</a:t>
                      </a:r>
                      <a:r>
                        <a:rPr lang="en-US" sz="2000" b="0" baseline="0" dirty="0"/>
                        <a:t> </a:t>
                      </a:r>
                      <a:r>
                        <a:rPr lang="en-US" sz="2000" b="0" dirty="0"/>
                        <a:t>&amp; can set fixed rate</a:t>
                      </a:r>
                      <a:endParaRPr lang="en-IN" sz="2000" b="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1211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Trigger Modes</a:t>
            </a:r>
            <a:endParaRPr lang="en-IN" b="1" dirty="0"/>
          </a:p>
        </p:txBody>
      </p:sp>
      <p:sp>
        <p:nvSpPr>
          <p:cNvPr id="3" name="Content Placeholder 2"/>
          <p:cNvSpPr>
            <a:spLocks noGrp="1"/>
          </p:cNvSpPr>
          <p:nvPr>
            <p:ph idx="1"/>
          </p:nvPr>
        </p:nvSpPr>
        <p:spPr>
          <a:xfrm>
            <a:off x="274320" y="1300480"/>
            <a:ext cx="11694160" cy="5354320"/>
          </a:xfrm>
        </p:spPr>
        <p:txBody>
          <a:bodyPr>
            <a:normAutofit/>
          </a:bodyPr>
          <a:lstStyle/>
          <a:p>
            <a:pPr algn="just">
              <a:lnSpc>
                <a:spcPct val="150000"/>
              </a:lnSpc>
            </a:pPr>
            <a:r>
              <a:rPr lang="en-IN" dirty="0"/>
              <a:t>A reliable trigger needed to signal before balloon pumping can begin</a:t>
            </a:r>
          </a:p>
          <a:p>
            <a:pPr algn="just">
              <a:lnSpc>
                <a:spcPct val="150000"/>
              </a:lnSpc>
            </a:pPr>
            <a:r>
              <a:rPr lang="en-IN" dirty="0"/>
              <a:t>The computer in console needs a stimulus to cycle the pneumatic system which inflates and deflates the balloon</a:t>
            </a:r>
          </a:p>
          <a:p>
            <a:pPr algn="just">
              <a:lnSpc>
                <a:spcPct val="150000"/>
              </a:lnSpc>
            </a:pPr>
            <a:r>
              <a:rPr lang="en-IN" dirty="0"/>
              <a:t>The trigger signals computer that another cardiac cycle has begun</a:t>
            </a:r>
          </a:p>
          <a:p>
            <a:pPr algn="just">
              <a:lnSpc>
                <a:spcPct val="150000"/>
              </a:lnSpc>
            </a:pPr>
            <a:r>
              <a:rPr lang="en-IN" dirty="0"/>
              <a:t>Mostly  preferable to use the R wave of the ECG as the trigger </a:t>
            </a:r>
          </a:p>
          <a:p>
            <a:pPr algn="just">
              <a:lnSpc>
                <a:spcPct val="150000"/>
              </a:lnSpc>
            </a:pPr>
            <a:r>
              <a:rPr lang="en-IN" dirty="0"/>
              <a:t>Back-up options - arterial pressure waveform and pacer spikes</a:t>
            </a:r>
          </a:p>
          <a:p>
            <a:pPr algn="just">
              <a:lnSpc>
                <a:spcPct val="150000"/>
              </a:lnSpc>
            </a:pPr>
            <a:r>
              <a:rPr lang="en-IN" dirty="0"/>
              <a:t> If control of the trigger mode is desired select Operator mode</a:t>
            </a:r>
          </a:p>
        </p:txBody>
      </p:sp>
    </p:spTree>
    <p:extLst>
      <p:ext uri="{BB962C8B-B14F-4D97-AF65-F5344CB8AC3E}">
        <p14:creationId xmlns:p14="http://schemas.microsoft.com/office/powerpoint/2010/main" val="3099497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ECG Pattern</a:t>
            </a:r>
            <a:br>
              <a:rPr lang="en-IN" b="1" dirty="0"/>
            </a:br>
            <a:endParaRPr lang="en-IN" dirty="0"/>
          </a:p>
        </p:txBody>
      </p:sp>
      <p:sp>
        <p:nvSpPr>
          <p:cNvPr id="3" name="Content Placeholder 2"/>
          <p:cNvSpPr>
            <a:spLocks noGrp="1"/>
          </p:cNvSpPr>
          <p:nvPr>
            <p:ph idx="1"/>
          </p:nvPr>
        </p:nvSpPr>
        <p:spPr/>
        <p:txBody>
          <a:bodyPr>
            <a:normAutofit lnSpcReduction="10000"/>
          </a:bodyPr>
          <a:lstStyle/>
          <a:p>
            <a:pPr algn="just">
              <a:lnSpc>
                <a:spcPct val="150000"/>
              </a:lnSpc>
            </a:pPr>
            <a:r>
              <a:rPr lang="en-IN" dirty="0" err="1"/>
              <a:t>Analyzes</a:t>
            </a:r>
            <a:r>
              <a:rPr lang="en-IN" dirty="0"/>
              <a:t> the height, width and slope of a positively or negatively deflected QRS complex</a:t>
            </a:r>
          </a:p>
          <a:p>
            <a:pPr algn="just">
              <a:lnSpc>
                <a:spcPct val="150000"/>
              </a:lnSpc>
            </a:pPr>
            <a:r>
              <a:rPr lang="en-IN" dirty="0"/>
              <a:t>The width of the R wave must be between 25-135msec</a:t>
            </a:r>
          </a:p>
          <a:p>
            <a:pPr algn="just">
              <a:lnSpc>
                <a:spcPct val="150000"/>
              </a:lnSpc>
            </a:pPr>
            <a:r>
              <a:rPr lang="en-IN" dirty="0"/>
              <a:t>Trigger of choice when the rhythm is regular </a:t>
            </a:r>
          </a:p>
          <a:p>
            <a:pPr algn="just">
              <a:lnSpc>
                <a:spcPct val="150000"/>
              </a:lnSpc>
            </a:pPr>
            <a:r>
              <a:rPr lang="en-IN" dirty="0"/>
              <a:t>HR is less than 130bpm and </a:t>
            </a:r>
          </a:p>
          <a:p>
            <a:pPr algn="just">
              <a:lnSpc>
                <a:spcPct val="150000"/>
              </a:lnSpc>
            </a:pPr>
            <a:r>
              <a:rPr lang="en-IN" dirty="0"/>
              <a:t>QRS complex is normal width</a:t>
            </a:r>
          </a:p>
        </p:txBody>
      </p:sp>
    </p:spTree>
    <p:extLst>
      <p:ext uri="{BB962C8B-B14F-4D97-AF65-F5344CB8AC3E}">
        <p14:creationId xmlns:p14="http://schemas.microsoft.com/office/powerpoint/2010/main" val="8114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ECG Peak</a:t>
            </a:r>
            <a:br>
              <a:rPr lang="en-IN" b="1" dirty="0"/>
            </a:br>
            <a:endParaRPr lang="en-IN" dirty="0"/>
          </a:p>
        </p:txBody>
      </p:sp>
      <p:sp>
        <p:nvSpPr>
          <p:cNvPr id="3" name="Content Placeholder 2"/>
          <p:cNvSpPr>
            <a:spLocks noGrp="1"/>
          </p:cNvSpPr>
          <p:nvPr>
            <p:ph idx="1"/>
          </p:nvPr>
        </p:nvSpPr>
        <p:spPr/>
        <p:txBody>
          <a:bodyPr>
            <a:normAutofit fontScale="92500"/>
          </a:bodyPr>
          <a:lstStyle/>
          <a:p>
            <a:pPr algn="just">
              <a:lnSpc>
                <a:spcPct val="150000"/>
              </a:lnSpc>
            </a:pPr>
            <a:r>
              <a:rPr lang="en-IN" dirty="0" err="1"/>
              <a:t>Analyzes</a:t>
            </a:r>
            <a:r>
              <a:rPr lang="en-IN" dirty="0"/>
              <a:t> the height and slope of a positively or negatively deflected QRS complex</a:t>
            </a:r>
          </a:p>
          <a:p>
            <a:pPr algn="just">
              <a:lnSpc>
                <a:spcPct val="150000"/>
              </a:lnSpc>
            </a:pPr>
            <a:r>
              <a:rPr lang="en-IN" dirty="0"/>
              <a:t>Of choice when the rhythm is regular</a:t>
            </a:r>
          </a:p>
          <a:p>
            <a:pPr algn="just">
              <a:lnSpc>
                <a:spcPct val="150000"/>
              </a:lnSpc>
            </a:pPr>
            <a:r>
              <a:rPr lang="en-IN" dirty="0"/>
              <a:t>And the QRS is wide</a:t>
            </a:r>
          </a:p>
          <a:p>
            <a:pPr algn="just">
              <a:lnSpc>
                <a:spcPct val="150000"/>
              </a:lnSpc>
            </a:pPr>
            <a:r>
              <a:rPr lang="en-IN" dirty="0"/>
              <a:t>Or HR is greater than 130bpm</a:t>
            </a:r>
          </a:p>
          <a:p>
            <a:pPr algn="just">
              <a:lnSpc>
                <a:spcPct val="150000"/>
              </a:lnSpc>
            </a:pPr>
            <a:r>
              <a:rPr lang="en-IN" dirty="0"/>
              <a:t> Also if the rhythm is irregular and ARRHYTHMIA TIMING is turned OFF</a:t>
            </a:r>
          </a:p>
        </p:txBody>
      </p:sp>
    </p:spTree>
    <p:extLst>
      <p:ext uri="{BB962C8B-B14F-4D97-AF65-F5344CB8AC3E}">
        <p14:creationId xmlns:p14="http://schemas.microsoft.com/office/powerpoint/2010/main" val="1688909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AFIB</a:t>
            </a:r>
            <a:br>
              <a:rPr lang="en-IN" b="1" dirty="0"/>
            </a:br>
            <a:endParaRPr lang="en-IN" dirty="0"/>
          </a:p>
        </p:txBody>
      </p:sp>
      <p:sp>
        <p:nvSpPr>
          <p:cNvPr id="3" name="Content Placeholder 2"/>
          <p:cNvSpPr>
            <a:spLocks noGrp="1"/>
          </p:cNvSpPr>
          <p:nvPr>
            <p:ph idx="1"/>
          </p:nvPr>
        </p:nvSpPr>
        <p:spPr/>
        <p:txBody>
          <a:bodyPr/>
          <a:lstStyle/>
          <a:p>
            <a:pPr algn="just">
              <a:lnSpc>
                <a:spcPct val="200000"/>
              </a:lnSpc>
            </a:pPr>
            <a:r>
              <a:rPr lang="en-IN" dirty="0" err="1"/>
              <a:t>Analyzes</a:t>
            </a:r>
            <a:r>
              <a:rPr lang="en-IN" dirty="0"/>
              <a:t> the QRS in the same manner as Peak mode</a:t>
            </a:r>
          </a:p>
          <a:p>
            <a:pPr algn="just">
              <a:lnSpc>
                <a:spcPct val="200000"/>
              </a:lnSpc>
            </a:pPr>
            <a:r>
              <a:rPr lang="en-IN" dirty="0"/>
              <a:t>Balloon will automatically be deflated whenever an R wave is sensed</a:t>
            </a:r>
          </a:p>
          <a:p>
            <a:pPr algn="just">
              <a:lnSpc>
                <a:spcPct val="200000"/>
              </a:lnSpc>
            </a:pPr>
            <a:r>
              <a:rPr lang="en-IN" dirty="0"/>
              <a:t> Of choice when a rhythm is irregular and ARRHYTHMIA TIMING is ON</a:t>
            </a:r>
          </a:p>
        </p:txBody>
      </p:sp>
    </p:spTree>
    <p:extLst>
      <p:ext uri="{BB962C8B-B14F-4D97-AF65-F5344CB8AC3E}">
        <p14:creationId xmlns:p14="http://schemas.microsoft.com/office/powerpoint/2010/main" val="3403849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AP</a:t>
            </a:r>
            <a:endParaRPr lang="en-IN" b="1" dirty="0"/>
          </a:p>
        </p:txBody>
      </p:sp>
      <p:sp>
        <p:nvSpPr>
          <p:cNvPr id="3" name="Content Placeholder 2"/>
          <p:cNvSpPr>
            <a:spLocks noGrp="1"/>
          </p:cNvSpPr>
          <p:nvPr>
            <p:ph idx="1"/>
          </p:nvPr>
        </p:nvSpPr>
        <p:spPr/>
        <p:txBody>
          <a:bodyPr>
            <a:normAutofit fontScale="92500"/>
          </a:bodyPr>
          <a:lstStyle/>
          <a:p>
            <a:pPr algn="just">
              <a:lnSpc>
                <a:spcPct val="200000"/>
              </a:lnSpc>
            </a:pPr>
            <a:r>
              <a:rPr lang="en-IN" dirty="0"/>
              <a:t>Arterial pressure mode uses the systolic upstroke of an arterial pressure waveform as the trigger signal</a:t>
            </a:r>
          </a:p>
          <a:p>
            <a:pPr algn="just">
              <a:lnSpc>
                <a:spcPct val="200000"/>
              </a:lnSpc>
            </a:pPr>
            <a:r>
              <a:rPr lang="en-IN" dirty="0"/>
              <a:t> It is not recommended for irregular rhythms</a:t>
            </a:r>
          </a:p>
          <a:p>
            <a:pPr algn="just">
              <a:lnSpc>
                <a:spcPct val="200000"/>
              </a:lnSpc>
            </a:pPr>
            <a:r>
              <a:rPr lang="en-IN" dirty="0"/>
              <a:t> Used when there are no QRS complexes seen or the ECG is obscured by </a:t>
            </a:r>
            <a:r>
              <a:rPr lang="en-IN" dirty="0" err="1"/>
              <a:t>artifact</a:t>
            </a:r>
            <a:endParaRPr lang="en-IN" dirty="0"/>
          </a:p>
        </p:txBody>
      </p:sp>
    </p:spTree>
    <p:extLst>
      <p:ext uri="{BB962C8B-B14F-4D97-AF65-F5344CB8AC3E}">
        <p14:creationId xmlns:p14="http://schemas.microsoft.com/office/powerpoint/2010/main" val="98671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0240"/>
            <a:ext cx="10515600" cy="5526723"/>
          </a:xfrm>
        </p:spPr>
        <p:txBody>
          <a:bodyPr>
            <a:normAutofit lnSpcReduction="10000"/>
          </a:bodyPr>
          <a:lstStyle/>
          <a:p>
            <a:pPr marL="0" indent="0">
              <a:buNone/>
            </a:pPr>
            <a:r>
              <a:rPr lang="en-IN" b="1" dirty="0"/>
              <a:t>VPACE</a:t>
            </a:r>
          </a:p>
          <a:p>
            <a:pPr algn="just">
              <a:lnSpc>
                <a:spcPct val="150000"/>
              </a:lnSpc>
            </a:pPr>
            <a:r>
              <a:rPr lang="en-IN" dirty="0"/>
              <a:t>VPACE utilizes the ventricular spike as the trigger signal</a:t>
            </a:r>
          </a:p>
          <a:p>
            <a:pPr algn="just">
              <a:lnSpc>
                <a:spcPct val="150000"/>
              </a:lnSpc>
            </a:pPr>
            <a:r>
              <a:rPr lang="en-IN" dirty="0"/>
              <a:t>May be used with V or AV paced rhythms</a:t>
            </a:r>
          </a:p>
          <a:p>
            <a:pPr algn="just">
              <a:lnSpc>
                <a:spcPct val="150000"/>
              </a:lnSpc>
            </a:pPr>
            <a:r>
              <a:rPr lang="en-IN" dirty="0"/>
              <a:t>Pump will only initiate an inflate/deflate cycle when a ventricular spike is sensed</a:t>
            </a:r>
          </a:p>
          <a:p>
            <a:pPr algn="just">
              <a:lnSpc>
                <a:spcPct val="150000"/>
              </a:lnSpc>
            </a:pPr>
            <a:r>
              <a:rPr lang="en-IN" dirty="0"/>
              <a:t>Hence the patient’s rhythm should be 100% paced</a:t>
            </a:r>
          </a:p>
          <a:p>
            <a:pPr algn="just">
              <a:lnSpc>
                <a:spcPct val="150000"/>
              </a:lnSpc>
            </a:pPr>
            <a:r>
              <a:rPr lang="en-IN" dirty="0"/>
              <a:t>Used when there are no QRS complexes or arterial pressure waveforms  but pacer spikes are present</a:t>
            </a:r>
          </a:p>
        </p:txBody>
      </p:sp>
    </p:spTree>
    <p:extLst>
      <p:ext uri="{BB962C8B-B14F-4D97-AF65-F5344CB8AC3E}">
        <p14:creationId xmlns:p14="http://schemas.microsoft.com/office/powerpoint/2010/main" val="1658776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APACE</a:t>
            </a:r>
            <a:endParaRPr lang="en-IN" b="1" dirty="0"/>
          </a:p>
        </p:txBody>
      </p:sp>
      <p:sp>
        <p:nvSpPr>
          <p:cNvPr id="3" name="Content Placeholder 2"/>
          <p:cNvSpPr>
            <a:spLocks noGrp="1"/>
          </p:cNvSpPr>
          <p:nvPr>
            <p:ph idx="1"/>
          </p:nvPr>
        </p:nvSpPr>
        <p:spPr/>
        <p:txBody>
          <a:bodyPr/>
          <a:lstStyle/>
          <a:p>
            <a:pPr algn="just">
              <a:lnSpc>
                <a:spcPct val="200000"/>
              </a:lnSpc>
            </a:pPr>
            <a:r>
              <a:rPr lang="en-IN" dirty="0"/>
              <a:t>Uses the atrial pacing spike as the trigger signal</a:t>
            </a:r>
          </a:p>
          <a:p>
            <a:pPr algn="just">
              <a:lnSpc>
                <a:spcPct val="200000"/>
              </a:lnSpc>
            </a:pPr>
            <a:r>
              <a:rPr lang="en-IN" dirty="0"/>
              <a:t>Can only be used with 100% atrial paced rhythms</a:t>
            </a:r>
          </a:p>
          <a:p>
            <a:pPr algn="just">
              <a:lnSpc>
                <a:spcPct val="200000"/>
              </a:lnSpc>
            </a:pPr>
            <a:r>
              <a:rPr lang="en-IN" dirty="0"/>
              <a:t> Used when an ECG or AP is present but not stable and the pacer is more than 100msec before the R wave on the ECG</a:t>
            </a:r>
          </a:p>
        </p:txBody>
      </p:sp>
    </p:spTree>
    <p:extLst>
      <p:ext uri="{BB962C8B-B14F-4D97-AF65-F5344CB8AC3E}">
        <p14:creationId xmlns:p14="http://schemas.microsoft.com/office/powerpoint/2010/main" val="785248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Internal (Operator Mode only)</a:t>
            </a:r>
            <a:br>
              <a:rPr lang="en-IN" b="1" dirty="0"/>
            </a:br>
            <a:endParaRPr lang="en-IN" dirty="0"/>
          </a:p>
        </p:txBody>
      </p:sp>
      <p:sp>
        <p:nvSpPr>
          <p:cNvPr id="3" name="Content Placeholder 2"/>
          <p:cNvSpPr>
            <a:spLocks noGrp="1"/>
          </p:cNvSpPr>
          <p:nvPr>
            <p:ph idx="1"/>
          </p:nvPr>
        </p:nvSpPr>
        <p:spPr>
          <a:xfrm>
            <a:off x="254000" y="1249680"/>
            <a:ext cx="11673840" cy="5252720"/>
          </a:xfrm>
        </p:spPr>
        <p:txBody>
          <a:bodyPr>
            <a:normAutofit/>
          </a:bodyPr>
          <a:lstStyle/>
          <a:p>
            <a:pPr algn="just">
              <a:lnSpc>
                <a:spcPct val="150000"/>
              </a:lnSpc>
            </a:pPr>
            <a:r>
              <a:rPr lang="en-IN" dirty="0"/>
              <a:t>The balloon inflates and deflates at a </a:t>
            </a:r>
            <a:r>
              <a:rPr lang="en-IN" dirty="0" err="1"/>
              <a:t>preset</a:t>
            </a:r>
            <a:r>
              <a:rPr lang="en-IN" dirty="0"/>
              <a:t> rate regardless of the patient’s cardiac activity</a:t>
            </a:r>
          </a:p>
          <a:p>
            <a:pPr algn="just">
              <a:lnSpc>
                <a:spcPct val="150000"/>
              </a:lnSpc>
            </a:pPr>
            <a:r>
              <a:rPr lang="en-IN" dirty="0"/>
              <a:t>Only to be used in situations where there is no cardiac output and no ECG such as cardiopulmonary bypass</a:t>
            </a:r>
          </a:p>
          <a:p>
            <a:pPr algn="just">
              <a:lnSpc>
                <a:spcPct val="150000"/>
              </a:lnSpc>
            </a:pPr>
            <a:r>
              <a:rPr lang="en-IN" dirty="0"/>
              <a:t>The </a:t>
            </a:r>
            <a:r>
              <a:rPr lang="en-IN" dirty="0" err="1"/>
              <a:t>preset</a:t>
            </a:r>
            <a:r>
              <a:rPr lang="en-IN" dirty="0"/>
              <a:t> rate is 80 bpm but may be adjusted in increments of 5 between 40 and 120 bpm</a:t>
            </a:r>
          </a:p>
        </p:txBody>
      </p:sp>
    </p:spTree>
    <p:extLst>
      <p:ext uri="{BB962C8B-B14F-4D97-AF65-F5344CB8AC3E}">
        <p14:creationId xmlns:p14="http://schemas.microsoft.com/office/powerpoint/2010/main" val="182196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Cardiac Physiology</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i="1" dirty="0"/>
              <a:t>The Cardiac Cycle</a:t>
            </a:r>
          </a:p>
          <a:p>
            <a:pPr algn="just">
              <a:lnSpc>
                <a:spcPct val="150000"/>
              </a:lnSpc>
            </a:pPr>
            <a:r>
              <a:rPr lang="en-IN" dirty="0"/>
              <a:t>Contraction of the ventricles propels blood into the systemic or pulmonary circulation </a:t>
            </a:r>
          </a:p>
          <a:p>
            <a:pPr algn="just">
              <a:lnSpc>
                <a:spcPct val="150000"/>
              </a:lnSpc>
            </a:pPr>
            <a:r>
              <a:rPr lang="en-IN" dirty="0"/>
              <a:t>This coordinated succession of cardiac events must be understood in order to grasp the concept of interaction of IABP with cardiac physiology</a:t>
            </a:r>
          </a:p>
        </p:txBody>
      </p:sp>
    </p:spTree>
    <p:extLst>
      <p:ext uri="{BB962C8B-B14F-4D97-AF65-F5344CB8AC3E}">
        <p14:creationId xmlns:p14="http://schemas.microsoft.com/office/powerpoint/2010/main" val="2983508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1132609"/>
          </a:xfrm>
        </p:spPr>
        <p:txBody>
          <a:bodyPr>
            <a:normAutofit/>
          </a:bodyPr>
          <a:lstStyle/>
          <a:p>
            <a:r>
              <a:rPr lang="en-IN" sz="4800" b="1" dirty="0"/>
              <a:t>Timing of balloon inflation and deflation</a:t>
            </a:r>
          </a:p>
        </p:txBody>
      </p:sp>
      <p:sp>
        <p:nvSpPr>
          <p:cNvPr id="3" name="Content Placeholder 2"/>
          <p:cNvSpPr>
            <a:spLocks noGrp="1"/>
          </p:cNvSpPr>
          <p:nvPr>
            <p:ph idx="1"/>
          </p:nvPr>
        </p:nvSpPr>
        <p:spPr>
          <a:xfrm>
            <a:off x="353291" y="1444336"/>
            <a:ext cx="11585864" cy="5029200"/>
          </a:xfrm>
        </p:spPr>
        <p:txBody>
          <a:bodyPr>
            <a:normAutofit/>
          </a:bodyPr>
          <a:lstStyle/>
          <a:p>
            <a:pPr marL="0" indent="0">
              <a:buNone/>
            </a:pPr>
            <a:r>
              <a:rPr lang="en-IN" sz="3600" dirty="0">
                <a:solidFill>
                  <a:schemeClr val="accent2"/>
                </a:solidFill>
              </a:rPr>
              <a:t>Arterial Pressure Waveform Landmarks</a:t>
            </a:r>
          </a:p>
          <a:p>
            <a:pPr algn="just">
              <a:lnSpc>
                <a:spcPct val="150000"/>
              </a:lnSpc>
            </a:pPr>
            <a:r>
              <a:rPr lang="en-IN" dirty="0"/>
              <a:t>The IABP is a volume displacement pump</a:t>
            </a:r>
          </a:p>
          <a:p>
            <a:pPr algn="just">
              <a:lnSpc>
                <a:spcPct val="150000"/>
              </a:lnSpc>
            </a:pPr>
            <a:r>
              <a:rPr lang="en-IN" dirty="0"/>
              <a:t>To evaluate the timing of inflation and deflation the physical characteristics of the unassisted and assisted arterial pressure waveform must be assessed</a:t>
            </a:r>
          </a:p>
          <a:p>
            <a:pPr algn="just">
              <a:lnSpc>
                <a:spcPct val="150000"/>
              </a:lnSpc>
            </a:pPr>
            <a:r>
              <a:rPr lang="en-IN" dirty="0"/>
              <a:t>Timing of the IABP is always performed using the arterial pressure waveform as the guide</a:t>
            </a:r>
          </a:p>
        </p:txBody>
      </p:sp>
    </p:spTree>
    <p:extLst>
      <p:ext uri="{BB962C8B-B14F-4D97-AF65-F5344CB8AC3E}">
        <p14:creationId xmlns:p14="http://schemas.microsoft.com/office/powerpoint/2010/main" val="24636736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590550" y="365124"/>
            <a:ext cx="10944225" cy="6345391"/>
          </a:xfrm>
          <a:prstGeom prst="rect">
            <a:avLst/>
          </a:prstGeom>
        </p:spPr>
      </p:pic>
    </p:spTree>
    <p:extLst>
      <p:ext uri="{BB962C8B-B14F-4D97-AF65-F5344CB8AC3E}">
        <p14:creationId xmlns:p14="http://schemas.microsoft.com/office/powerpoint/2010/main" val="1188852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Inflation Timing</a:t>
            </a:r>
            <a:endParaRPr lang="en-IN"/>
          </a:p>
        </p:txBody>
      </p:sp>
      <p:pic>
        <p:nvPicPr>
          <p:cNvPr id="4" name="Content Placeholder 3"/>
          <p:cNvPicPr>
            <a:picLocks noGrp="1" noChangeAspect="1"/>
          </p:cNvPicPr>
          <p:nvPr>
            <p:ph idx="1"/>
          </p:nvPr>
        </p:nvPicPr>
        <p:blipFill>
          <a:blip r:embed="rId2"/>
          <a:stretch>
            <a:fillRect/>
          </a:stretch>
        </p:blipFill>
        <p:spPr>
          <a:xfrm>
            <a:off x="530942" y="2064775"/>
            <a:ext cx="11661057" cy="2433483"/>
          </a:xfrm>
          <a:prstGeom prst="rect">
            <a:avLst/>
          </a:prstGeom>
        </p:spPr>
      </p:pic>
    </p:spTree>
    <p:extLst>
      <p:ext uri="{BB962C8B-B14F-4D97-AF65-F5344CB8AC3E}">
        <p14:creationId xmlns:p14="http://schemas.microsoft.com/office/powerpoint/2010/main" val="3556831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lnSpc>
                <a:spcPct val="200000"/>
              </a:lnSpc>
            </a:pPr>
            <a:r>
              <a:rPr lang="en-IN" dirty="0"/>
              <a:t>To accomplish goals of inflation balloon to  be inflated at onset of diastole</a:t>
            </a:r>
          </a:p>
          <a:p>
            <a:pPr algn="just">
              <a:lnSpc>
                <a:spcPct val="200000"/>
              </a:lnSpc>
            </a:pPr>
            <a:r>
              <a:rPr lang="en-IN" dirty="0" err="1"/>
              <a:t>Dicrotic</a:t>
            </a:r>
            <a:r>
              <a:rPr lang="en-IN" dirty="0"/>
              <a:t> notch is the landmark  and inflation should occur just prior to this </a:t>
            </a:r>
          </a:p>
          <a:p>
            <a:pPr algn="just">
              <a:lnSpc>
                <a:spcPct val="200000"/>
              </a:lnSpc>
            </a:pPr>
            <a:r>
              <a:rPr lang="en-IN" dirty="0"/>
              <a:t>Result of properly timed inflation is a pressure rise, peak diastolic pressure (PDP) or augmentation (AUG), during diastole</a:t>
            </a:r>
          </a:p>
          <a:p>
            <a:pPr algn="just">
              <a:lnSpc>
                <a:spcPct val="200000"/>
              </a:lnSpc>
            </a:pPr>
            <a:r>
              <a:rPr lang="en-IN" dirty="0"/>
              <a:t> The PDP/AUG influences the gradient for coronary artery perfusion</a:t>
            </a:r>
          </a:p>
        </p:txBody>
      </p:sp>
    </p:spTree>
    <p:extLst>
      <p:ext uri="{BB962C8B-B14F-4D97-AF65-F5344CB8AC3E}">
        <p14:creationId xmlns:p14="http://schemas.microsoft.com/office/powerpoint/2010/main" val="3514466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marL="0" indent="0">
              <a:buNone/>
            </a:pPr>
            <a:r>
              <a:rPr lang="en-IN" dirty="0"/>
              <a:t>The PDP/AUG should be higher than the PSP/SYS unless:</a:t>
            </a:r>
          </a:p>
          <a:p>
            <a:pPr marL="457200" lvl="1" indent="0" algn="just">
              <a:lnSpc>
                <a:spcPct val="150000"/>
              </a:lnSpc>
              <a:buNone/>
            </a:pPr>
            <a:r>
              <a:rPr lang="en-IN" dirty="0"/>
              <a:t>1. the patient’s stroke volume is significantly higher or lower than the balloon volume</a:t>
            </a:r>
          </a:p>
          <a:p>
            <a:pPr marL="457200" lvl="1" indent="0" algn="just">
              <a:lnSpc>
                <a:spcPct val="150000"/>
              </a:lnSpc>
              <a:buNone/>
            </a:pPr>
            <a:r>
              <a:rPr lang="en-IN" dirty="0"/>
              <a:t>2. balloon is positioned too low</a:t>
            </a:r>
          </a:p>
          <a:p>
            <a:pPr marL="457200" lvl="1" indent="0" algn="just">
              <a:lnSpc>
                <a:spcPct val="150000"/>
              </a:lnSpc>
              <a:buNone/>
            </a:pPr>
            <a:r>
              <a:rPr lang="en-IN" dirty="0"/>
              <a:t>3. severe cases of hypovolemia</a:t>
            </a:r>
          </a:p>
          <a:p>
            <a:pPr marL="457200" lvl="1" indent="0" algn="just">
              <a:lnSpc>
                <a:spcPct val="150000"/>
              </a:lnSpc>
              <a:buNone/>
            </a:pPr>
            <a:r>
              <a:rPr lang="en-IN" dirty="0"/>
              <a:t>4. balloon is too small for patient’s aorta</a:t>
            </a:r>
          </a:p>
          <a:p>
            <a:pPr marL="457200" lvl="1" indent="0" algn="just">
              <a:lnSpc>
                <a:spcPct val="150000"/>
              </a:lnSpc>
              <a:buNone/>
            </a:pPr>
            <a:r>
              <a:rPr lang="en-IN" dirty="0"/>
              <a:t>5. low SVR</a:t>
            </a:r>
          </a:p>
          <a:p>
            <a:pPr marL="457200" lvl="1" indent="0" algn="just">
              <a:lnSpc>
                <a:spcPct val="150000"/>
              </a:lnSpc>
              <a:buNone/>
            </a:pPr>
            <a:r>
              <a:rPr lang="en-IN" dirty="0"/>
              <a:t>6. improper timing</a:t>
            </a:r>
          </a:p>
          <a:p>
            <a:pPr marL="457200" lvl="1" indent="0" algn="just">
              <a:lnSpc>
                <a:spcPct val="150000"/>
              </a:lnSpc>
              <a:buNone/>
            </a:pPr>
            <a:r>
              <a:rPr lang="en-IN" dirty="0"/>
              <a:t>7. catheter partially kinked, in sheath, not unwrapped</a:t>
            </a:r>
          </a:p>
          <a:p>
            <a:endParaRPr lang="en-IN" dirty="0"/>
          </a:p>
        </p:txBody>
      </p:sp>
    </p:spTree>
    <p:extLst>
      <p:ext uri="{BB962C8B-B14F-4D97-AF65-F5344CB8AC3E}">
        <p14:creationId xmlns:p14="http://schemas.microsoft.com/office/powerpoint/2010/main" val="3957643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697"/>
            <a:ext cx="10515600" cy="5690266"/>
          </a:xfrm>
        </p:spPr>
        <p:txBody>
          <a:bodyPr>
            <a:normAutofit/>
          </a:bodyPr>
          <a:lstStyle/>
          <a:p>
            <a:pPr algn="just">
              <a:lnSpc>
                <a:spcPct val="150000"/>
              </a:lnSpc>
            </a:pPr>
            <a:r>
              <a:rPr lang="en-IN" dirty="0"/>
              <a:t>The reference point for absolute timing is the aortic root</a:t>
            </a:r>
          </a:p>
          <a:p>
            <a:pPr algn="just">
              <a:lnSpc>
                <a:spcPct val="150000"/>
              </a:lnSpc>
            </a:pPr>
            <a:r>
              <a:rPr lang="en-IN" dirty="0"/>
              <a:t>Impossible in the critical care unit to monitor the aortic root pressure</a:t>
            </a:r>
          </a:p>
          <a:p>
            <a:pPr algn="just">
              <a:lnSpc>
                <a:spcPct val="150000"/>
              </a:lnSpc>
            </a:pPr>
            <a:r>
              <a:rPr lang="en-IN" dirty="0"/>
              <a:t>Hence the pressure in the descending aorta via the central lumen of the balloon is measured</a:t>
            </a:r>
          </a:p>
          <a:p>
            <a:pPr algn="just">
              <a:lnSpc>
                <a:spcPct val="150000"/>
              </a:lnSpc>
            </a:pPr>
            <a:r>
              <a:rPr lang="en-IN" dirty="0"/>
              <a:t>Results in timing waveform differences between AP monitoring sites</a:t>
            </a:r>
          </a:p>
          <a:p>
            <a:pPr algn="just">
              <a:lnSpc>
                <a:spcPct val="150000"/>
              </a:lnSpc>
            </a:pPr>
            <a:r>
              <a:rPr lang="en-IN" dirty="0"/>
              <a:t>Inflation timing should be set to occur 40-50 milliseconds (</a:t>
            </a:r>
            <a:r>
              <a:rPr lang="en-IN" dirty="0" err="1"/>
              <a:t>msec</a:t>
            </a:r>
            <a:r>
              <a:rPr lang="en-IN" dirty="0"/>
              <a:t>) early to compensate for the delay</a:t>
            </a:r>
          </a:p>
          <a:p>
            <a:pPr marL="0" lvl="0" indent="0">
              <a:lnSpc>
                <a:spcPct val="100000"/>
              </a:lnSpc>
              <a:spcBef>
                <a:spcPts val="0"/>
              </a:spcBef>
              <a:buNone/>
              <a:defRPr/>
            </a:pPr>
            <a:endParaRPr lang="en-IN" dirty="0"/>
          </a:p>
          <a:p>
            <a:endParaRPr lang="en-IN" dirty="0"/>
          </a:p>
          <a:p>
            <a:endParaRPr lang="en-IN" dirty="0"/>
          </a:p>
        </p:txBody>
      </p:sp>
    </p:spTree>
    <p:extLst>
      <p:ext uri="{BB962C8B-B14F-4D97-AF65-F5344CB8AC3E}">
        <p14:creationId xmlns:p14="http://schemas.microsoft.com/office/powerpoint/2010/main" val="4027087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759720" y="689999"/>
            <a:ext cx="8277225" cy="5600700"/>
          </a:xfrm>
          <a:prstGeom prst="rect">
            <a:avLst/>
          </a:prstGeom>
        </p:spPr>
      </p:pic>
    </p:spTree>
    <p:extLst>
      <p:ext uri="{BB962C8B-B14F-4D97-AF65-F5344CB8AC3E}">
        <p14:creationId xmlns:p14="http://schemas.microsoft.com/office/powerpoint/2010/main" val="981932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Deflation Timing</a:t>
            </a:r>
            <a:endParaRPr lang="en-IN"/>
          </a:p>
        </p:txBody>
      </p:sp>
      <p:pic>
        <p:nvPicPr>
          <p:cNvPr id="4" name="Content Placeholder 3"/>
          <p:cNvPicPr>
            <a:picLocks noGrp="1" noChangeAspect="1"/>
          </p:cNvPicPr>
          <p:nvPr>
            <p:ph idx="1"/>
          </p:nvPr>
        </p:nvPicPr>
        <p:blipFill>
          <a:blip r:embed="rId2"/>
          <a:stretch>
            <a:fillRect/>
          </a:stretch>
        </p:blipFill>
        <p:spPr>
          <a:xfrm>
            <a:off x="0" y="2286000"/>
            <a:ext cx="11975690" cy="2424905"/>
          </a:xfrm>
          <a:prstGeom prst="rect">
            <a:avLst/>
          </a:prstGeom>
        </p:spPr>
      </p:pic>
    </p:spTree>
    <p:extLst>
      <p:ext uri="{BB962C8B-B14F-4D97-AF65-F5344CB8AC3E}">
        <p14:creationId xmlns:p14="http://schemas.microsoft.com/office/powerpoint/2010/main" val="3113944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dirty="0"/>
              <a:t>Deflation timing does not have the benefit of absolute landmarks</a:t>
            </a:r>
          </a:p>
          <a:p>
            <a:pPr algn="just">
              <a:lnSpc>
                <a:spcPct val="150000"/>
              </a:lnSpc>
            </a:pPr>
            <a:r>
              <a:rPr lang="en-IN" dirty="0"/>
              <a:t>But entails assessment of pressure responses</a:t>
            </a:r>
          </a:p>
          <a:p>
            <a:pPr algn="just">
              <a:lnSpc>
                <a:spcPct val="150000"/>
              </a:lnSpc>
            </a:pPr>
            <a:r>
              <a:rPr lang="en-IN" dirty="0"/>
              <a:t>Deflation during the IVC phase of systole causes a fall in pressure immediately preceding ventricular ejection</a:t>
            </a:r>
          </a:p>
          <a:p>
            <a:pPr algn="just">
              <a:lnSpc>
                <a:spcPct val="150000"/>
              </a:lnSpc>
            </a:pPr>
            <a:r>
              <a:rPr lang="en-IN" dirty="0"/>
              <a:t>Represented by the balloon aortic end diastolic pressure (BAEDP) or assisted diastole (ADIA)</a:t>
            </a:r>
          </a:p>
        </p:txBody>
      </p:sp>
    </p:spTree>
    <p:extLst>
      <p:ext uri="{BB962C8B-B14F-4D97-AF65-F5344CB8AC3E}">
        <p14:creationId xmlns:p14="http://schemas.microsoft.com/office/powerpoint/2010/main" val="2926958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291" y="311727"/>
            <a:ext cx="11378045" cy="6328064"/>
          </a:xfrm>
        </p:spPr>
        <p:txBody>
          <a:bodyPr>
            <a:normAutofit/>
          </a:bodyPr>
          <a:lstStyle/>
          <a:p>
            <a:pPr algn="just">
              <a:lnSpc>
                <a:spcPct val="200000"/>
              </a:lnSpc>
            </a:pPr>
            <a:r>
              <a:rPr lang="en-IN" dirty="0"/>
              <a:t> For effective afterload reduction the BAEDP/ADIA must be lower than the unassisted aortic end diastolic pressure (AEDP)</a:t>
            </a:r>
          </a:p>
          <a:p>
            <a:pPr algn="just">
              <a:lnSpc>
                <a:spcPct val="200000"/>
              </a:lnSpc>
            </a:pPr>
            <a:r>
              <a:rPr lang="en-IN" dirty="0"/>
              <a:t>The following systole (assisted systole) benefits from the effects of afterload reduction</a:t>
            </a:r>
          </a:p>
          <a:p>
            <a:pPr algn="just">
              <a:lnSpc>
                <a:spcPct val="200000"/>
              </a:lnSpc>
            </a:pPr>
            <a:r>
              <a:rPr lang="en-IN" dirty="0"/>
              <a:t>The left ventricle does not have to generate as high a pressure to eject stroke volume and is lower than the patient’s own PSP/SYS</a:t>
            </a:r>
          </a:p>
        </p:txBody>
      </p:sp>
    </p:spTree>
    <p:extLst>
      <p:ext uri="{BB962C8B-B14F-4D97-AF65-F5344CB8AC3E}">
        <p14:creationId xmlns:p14="http://schemas.microsoft.com/office/powerpoint/2010/main" val="94935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pPr algn="just">
              <a:lnSpc>
                <a:spcPct val="200000"/>
              </a:lnSpc>
            </a:pPr>
            <a:r>
              <a:rPr lang="en-IN" dirty="0"/>
              <a:t>The cardiac cycle is divided into two major phases:</a:t>
            </a:r>
          </a:p>
          <a:p>
            <a:pPr lvl="1" algn="just">
              <a:lnSpc>
                <a:spcPct val="200000"/>
              </a:lnSpc>
            </a:pPr>
            <a:r>
              <a:rPr lang="en-IN" dirty="0"/>
              <a:t> Diastole and systole</a:t>
            </a:r>
          </a:p>
          <a:p>
            <a:pPr algn="just">
              <a:lnSpc>
                <a:spcPct val="200000"/>
              </a:lnSpc>
            </a:pPr>
            <a:r>
              <a:rPr lang="en-IN" dirty="0"/>
              <a:t>They are further subdivided into different mechanical periods</a:t>
            </a:r>
          </a:p>
          <a:p>
            <a:pPr algn="just">
              <a:lnSpc>
                <a:spcPct val="200000"/>
              </a:lnSpc>
            </a:pPr>
            <a:r>
              <a:rPr lang="en-IN" dirty="0"/>
              <a:t>The subdivisions addressed will be those that directly relate to physiology as applied to IABP therapy</a:t>
            </a:r>
          </a:p>
          <a:p>
            <a:endParaRPr lang="en-IN" dirty="0"/>
          </a:p>
        </p:txBody>
      </p:sp>
    </p:spTree>
    <p:extLst>
      <p:ext uri="{BB962C8B-B14F-4D97-AF65-F5344CB8AC3E}">
        <p14:creationId xmlns:p14="http://schemas.microsoft.com/office/powerpoint/2010/main" val="20217008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8373"/>
            <a:ext cx="10515600" cy="5688590"/>
          </a:xfrm>
        </p:spPr>
        <p:txBody>
          <a:bodyPr/>
          <a:lstStyle/>
          <a:p>
            <a:pPr marL="0" indent="0">
              <a:buNone/>
            </a:pPr>
            <a:r>
              <a:rPr lang="en-IN" dirty="0"/>
              <a:t>Poor afterload reduction may be caused by:</a:t>
            </a:r>
          </a:p>
          <a:p>
            <a:pPr marL="0" indent="0" algn="just">
              <a:lnSpc>
                <a:spcPct val="150000"/>
              </a:lnSpc>
              <a:buNone/>
            </a:pPr>
            <a:r>
              <a:rPr lang="en-IN" dirty="0"/>
              <a:t>1. Balloon not inflated to full volume causing a decrease in volume displacement</a:t>
            </a:r>
          </a:p>
          <a:p>
            <a:pPr marL="0" indent="0" algn="just">
              <a:lnSpc>
                <a:spcPct val="150000"/>
              </a:lnSpc>
              <a:buNone/>
            </a:pPr>
            <a:r>
              <a:rPr lang="en-IN" dirty="0"/>
              <a:t>2. Compliant aortic wall which allows for only small changes in volume</a:t>
            </a:r>
          </a:p>
          <a:p>
            <a:pPr marL="0" indent="0" algn="just">
              <a:lnSpc>
                <a:spcPct val="150000"/>
              </a:lnSpc>
              <a:buNone/>
            </a:pPr>
            <a:r>
              <a:rPr lang="en-IN" dirty="0"/>
              <a:t>3. Improper balloon placement</a:t>
            </a:r>
          </a:p>
          <a:p>
            <a:pPr marL="0" indent="0" algn="just">
              <a:lnSpc>
                <a:spcPct val="150000"/>
              </a:lnSpc>
              <a:buNone/>
            </a:pPr>
            <a:r>
              <a:rPr lang="en-IN" dirty="0"/>
              <a:t>4. Partial obstruction of gas lumen</a:t>
            </a:r>
          </a:p>
          <a:p>
            <a:pPr marL="0" indent="0" algn="just">
              <a:lnSpc>
                <a:spcPct val="150000"/>
              </a:lnSpc>
              <a:buNone/>
            </a:pPr>
            <a:r>
              <a:rPr lang="en-IN" dirty="0"/>
              <a:t>5.Improper timing</a:t>
            </a:r>
          </a:p>
          <a:p>
            <a:endParaRPr lang="en-IN" dirty="0"/>
          </a:p>
        </p:txBody>
      </p:sp>
    </p:spTree>
    <p:extLst>
      <p:ext uri="{BB962C8B-B14F-4D97-AF65-F5344CB8AC3E}">
        <p14:creationId xmlns:p14="http://schemas.microsoft.com/office/powerpoint/2010/main" val="21335802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p:cNvPicPr>
            <a:picLocks noGrp="1" noChangeAspect="1"/>
          </p:cNvPicPr>
          <p:nvPr>
            <p:ph sz="half" idx="1"/>
          </p:nvPr>
        </p:nvPicPr>
        <p:blipFill>
          <a:blip r:embed="rId3"/>
          <a:stretch>
            <a:fillRect/>
          </a:stretch>
        </p:blipFill>
        <p:spPr>
          <a:xfrm>
            <a:off x="756920" y="2046365"/>
            <a:ext cx="5181600" cy="3909857"/>
          </a:xfrm>
          <a:prstGeom prst="rect">
            <a:avLst/>
          </a:prstGeom>
        </p:spPr>
      </p:pic>
      <p:sp>
        <p:nvSpPr>
          <p:cNvPr id="5" name="Content Placeholder 4"/>
          <p:cNvSpPr>
            <a:spLocks noGrp="1"/>
          </p:cNvSpPr>
          <p:nvPr>
            <p:ph sz="half" idx="2"/>
          </p:nvPr>
        </p:nvSpPr>
        <p:spPr>
          <a:xfrm>
            <a:off x="6441440" y="1825625"/>
            <a:ext cx="4912360" cy="4351338"/>
          </a:xfrm>
        </p:spPr>
        <p:txBody>
          <a:bodyPr/>
          <a:lstStyle/>
          <a:p>
            <a:pPr marL="0" indent="0" algn="just">
              <a:lnSpc>
                <a:spcPct val="150000"/>
              </a:lnSpc>
              <a:buNone/>
            </a:pPr>
            <a:r>
              <a:rPr lang="en-IN" dirty="0"/>
              <a:t>The result of properly timed balloon deflation should be</a:t>
            </a:r>
          </a:p>
          <a:p>
            <a:pPr lvl="1" algn="just">
              <a:lnSpc>
                <a:spcPct val="150000"/>
              </a:lnSpc>
            </a:pPr>
            <a:r>
              <a:rPr lang="pt-BR" dirty="0"/>
              <a:t> BAEDP &lt; AEDP (ADIA &lt; DIA)</a:t>
            </a:r>
          </a:p>
          <a:p>
            <a:pPr lvl="1" algn="just">
              <a:lnSpc>
                <a:spcPct val="150000"/>
              </a:lnSpc>
            </a:pPr>
            <a:r>
              <a:rPr lang="en-IN" dirty="0"/>
              <a:t> Assisted PSP &lt; PSP (ASYS &lt; SYS)</a:t>
            </a:r>
          </a:p>
          <a:p>
            <a:endParaRPr lang="en-IN" dirty="0"/>
          </a:p>
        </p:txBody>
      </p:sp>
    </p:spTree>
    <p:extLst>
      <p:ext uri="{BB962C8B-B14F-4D97-AF65-F5344CB8AC3E}">
        <p14:creationId xmlns:p14="http://schemas.microsoft.com/office/powerpoint/2010/main" val="2676402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Errors in Timing</a:t>
            </a:r>
            <a:endParaRPr lang="en-IN" dirty="0"/>
          </a:p>
        </p:txBody>
      </p:sp>
      <p:sp>
        <p:nvSpPr>
          <p:cNvPr id="3" name="Content Placeholder 2"/>
          <p:cNvSpPr>
            <a:spLocks noGrp="1"/>
          </p:cNvSpPr>
          <p:nvPr>
            <p:ph idx="1"/>
          </p:nvPr>
        </p:nvSpPr>
        <p:spPr/>
        <p:txBody>
          <a:bodyPr>
            <a:normAutofit/>
          </a:bodyPr>
          <a:lstStyle/>
          <a:p>
            <a:pPr algn="just">
              <a:lnSpc>
                <a:spcPct val="200000"/>
              </a:lnSpc>
            </a:pPr>
            <a:r>
              <a:rPr lang="en-IN" dirty="0"/>
              <a:t>Inflation or deflation timing errors can be in two ways:</a:t>
            </a:r>
          </a:p>
          <a:p>
            <a:pPr algn="just">
              <a:lnSpc>
                <a:spcPct val="200000"/>
              </a:lnSpc>
            </a:pPr>
            <a:r>
              <a:rPr lang="en-IN" dirty="0"/>
              <a:t>Too early or too late</a:t>
            </a:r>
          </a:p>
          <a:p>
            <a:pPr algn="just">
              <a:lnSpc>
                <a:spcPct val="200000"/>
              </a:lnSpc>
            </a:pPr>
            <a:r>
              <a:rPr lang="en-IN" dirty="0"/>
              <a:t>Early inflation and late deflation are potentially risky to the patient</a:t>
            </a:r>
          </a:p>
          <a:p>
            <a:pPr algn="just">
              <a:lnSpc>
                <a:spcPct val="200000"/>
              </a:lnSpc>
            </a:pPr>
            <a:r>
              <a:rPr lang="en-IN" dirty="0"/>
              <a:t> Late inflation and early deflation are suboptimal</a:t>
            </a:r>
          </a:p>
        </p:txBody>
      </p:sp>
    </p:spTree>
    <p:extLst>
      <p:ext uri="{BB962C8B-B14F-4D97-AF65-F5344CB8AC3E}">
        <p14:creationId xmlns:p14="http://schemas.microsoft.com/office/powerpoint/2010/main" val="2666564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lstStyle/>
          <a:p>
            <a:r>
              <a:rPr lang="en-IN" dirty="0"/>
              <a:t>Early inflation</a:t>
            </a:r>
          </a:p>
        </p:txBody>
      </p:sp>
      <p:sp>
        <p:nvSpPr>
          <p:cNvPr id="6" name="Content Placeholder 5"/>
          <p:cNvSpPr>
            <a:spLocks noGrp="1"/>
          </p:cNvSpPr>
          <p:nvPr>
            <p:ph sz="half" idx="1"/>
          </p:nvPr>
        </p:nvSpPr>
        <p:spPr/>
        <p:txBody>
          <a:bodyPr>
            <a:normAutofit/>
          </a:bodyPr>
          <a:lstStyle/>
          <a:p>
            <a:pPr algn="just">
              <a:lnSpc>
                <a:spcPct val="150000"/>
              </a:lnSpc>
            </a:pPr>
            <a:r>
              <a:rPr lang="en-IN" dirty="0"/>
              <a:t>The IAB has inflated before the aortic valve has closed (during systole) causing premature closure of the aortic valve and reduction of SV</a:t>
            </a:r>
          </a:p>
        </p:txBody>
      </p:sp>
      <p:pic>
        <p:nvPicPr>
          <p:cNvPr id="5" name="Content Placeholder 3"/>
          <p:cNvPicPr>
            <a:picLocks noGrp="1" noChangeAspect="1"/>
          </p:cNvPicPr>
          <p:nvPr>
            <p:ph sz="half" idx="2"/>
          </p:nvPr>
        </p:nvPicPr>
        <p:blipFill>
          <a:blip r:embed="rId2"/>
          <a:stretch>
            <a:fillRect/>
          </a:stretch>
        </p:blipFill>
        <p:spPr>
          <a:xfrm>
            <a:off x="6172200" y="2326967"/>
            <a:ext cx="5181600" cy="3348653"/>
          </a:xfrm>
          <a:prstGeom prst="rect">
            <a:avLst/>
          </a:prstGeom>
        </p:spPr>
      </p:pic>
    </p:spTree>
    <p:extLst>
      <p:ext uri="{BB962C8B-B14F-4D97-AF65-F5344CB8AC3E}">
        <p14:creationId xmlns:p14="http://schemas.microsoft.com/office/powerpoint/2010/main" val="1039158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0501"/>
          </a:xfrm>
        </p:spPr>
        <p:txBody>
          <a:bodyPr/>
          <a:lstStyle/>
          <a:p>
            <a:r>
              <a:rPr lang="en-IN" i="1" dirty="0"/>
              <a:t>Late Inflation</a:t>
            </a:r>
            <a:endParaRPr lang="en-IN" dirty="0"/>
          </a:p>
        </p:txBody>
      </p:sp>
      <p:sp>
        <p:nvSpPr>
          <p:cNvPr id="8" name="Content Placeholder 4"/>
          <p:cNvSpPr>
            <a:spLocks noGrp="1"/>
          </p:cNvSpPr>
          <p:nvPr>
            <p:ph sz="half" idx="1"/>
          </p:nvPr>
        </p:nvSpPr>
        <p:spPr>
          <a:xfrm>
            <a:off x="233680" y="1825624"/>
            <a:ext cx="6451600" cy="4839335"/>
          </a:xfrm>
        </p:spPr>
        <p:txBody>
          <a:bodyPr>
            <a:normAutofit/>
          </a:bodyPr>
          <a:lstStyle/>
          <a:p>
            <a:r>
              <a:rPr lang="en-IN" dirty="0"/>
              <a:t>Balloon is inflated after the aortic valve closes </a:t>
            </a:r>
          </a:p>
          <a:p>
            <a:r>
              <a:rPr lang="en-IN" dirty="0"/>
              <a:t>There is not as much blood volume available for displacement resulting in a lower pressure increase</a:t>
            </a:r>
          </a:p>
          <a:p>
            <a:r>
              <a:rPr lang="en-IN" dirty="0"/>
              <a:t> The major effect is suboptimal increase in coronary perfusion</a:t>
            </a:r>
          </a:p>
          <a:p>
            <a:r>
              <a:rPr lang="en-IN" dirty="0"/>
              <a:t>PDP/AUG may be the same as PSP/SYS </a:t>
            </a:r>
          </a:p>
          <a:p>
            <a:r>
              <a:rPr lang="en-IN" dirty="0"/>
              <a:t>DN is visible</a:t>
            </a:r>
          </a:p>
        </p:txBody>
      </p:sp>
      <p:pic>
        <p:nvPicPr>
          <p:cNvPr id="9" name="Content Placeholder 3"/>
          <p:cNvPicPr>
            <a:picLocks noGrp="1" noChangeAspect="1"/>
          </p:cNvPicPr>
          <p:nvPr>
            <p:ph sz="half" idx="2"/>
          </p:nvPr>
        </p:nvPicPr>
        <p:blipFill>
          <a:blip r:embed="rId3"/>
          <a:stretch>
            <a:fillRect/>
          </a:stretch>
        </p:blipFill>
        <p:spPr>
          <a:xfrm>
            <a:off x="6802120" y="2248841"/>
            <a:ext cx="5181600" cy="3281386"/>
          </a:xfrm>
          <a:prstGeom prst="rect">
            <a:avLst/>
          </a:prstGeom>
        </p:spPr>
      </p:pic>
    </p:spTree>
    <p:extLst>
      <p:ext uri="{BB962C8B-B14F-4D97-AF65-F5344CB8AC3E}">
        <p14:creationId xmlns:p14="http://schemas.microsoft.com/office/powerpoint/2010/main" val="38574620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3755"/>
          </a:xfrm>
        </p:spPr>
        <p:txBody>
          <a:bodyPr/>
          <a:lstStyle/>
          <a:p>
            <a:r>
              <a:rPr lang="en-IN" i="1" dirty="0"/>
              <a:t>Early Deflation</a:t>
            </a:r>
            <a:endParaRPr lang="en-IN" dirty="0"/>
          </a:p>
        </p:txBody>
      </p:sp>
      <p:sp>
        <p:nvSpPr>
          <p:cNvPr id="3" name="Content Placeholder 2"/>
          <p:cNvSpPr>
            <a:spLocks noGrp="1"/>
          </p:cNvSpPr>
          <p:nvPr>
            <p:ph sz="half" idx="1"/>
          </p:nvPr>
        </p:nvSpPr>
        <p:spPr>
          <a:xfrm>
            <a:off x="426720" y="1442720"/>
            <a:ext cx="5593080" cy="5191760"/>
          </a:xfrm>
        </p:spPr>
        <p:txBody>
          <a:bodyPr>
            <a:normAutofit/>
          </a:bodyPr>
          <a:lstStyle/>
          <a:p>
            <a:pPr algn="just">
              <a:lnSpc>
                <a:spcPct val="100000"/>
              </a:lnSpc>
            </a:pPr>
            <a:r>
              <a:rPr lang="en-IN" dirty="0"/>
              <a:t>Deflates before IVC</a:t>
            </a:r>
          </a:p>
          <a:p>
            <a:pPr algn="just">
              <a:lnSpc>
                <a:spcPct val="100000"/>
              </a:lnSpc>
            </a:pPr>
            <a:r>
              <a:rPr lang="en-IN" dirty="0"/>
              <a:t>Reduction in aortic pressure occurs too soon to be of benefit</a:t>
            </a:r>
          </a:p>
          <a:p>
            <a:pPr algn="just">
              <a:lnSpc>
                <a:spcPct val="100000"/>
              </a:lnSpc>
            </a:pPr>
            <a:r>
              <a:rPr lang="en-IN" dirty="0"/>
              <a:t>When aortic valve opens pressure in the aorta has already equilibrated back to baseline</a:t>
            </a:r>
          </a:p>
          <a:p>
            <a:pPr algn="just">
              <a:lnSpc>
                <a:spcPct val="100000"/>
              </a:lnSpc>
            </a:pPr>
            <a:r>
              <a:rPr lang="en-IN" dirty="0"/>
              <a:t>The ventricle ejects against same pressure as it was without the balloon</a:t>
            </a:r>
          </a:p>
        </p:txBody>
      </p:sp>
      <p:pic>
        <p:nvPicPr>
          <p:cNvPr id="7" name="Content Placeholder 3"/>
          <p:cNvPicPr>
            <a:picLocks noGrp="1" noChangeAspect="1"/>
          </p:cNvPicPr>
          <p:nvPr>
            <p:ph sz="half" idx="2"/>
          </p:nvPr>
        </p:nvPicPr>
        <p:blipFill>
          <a:blip r:embed="rId3"/>
          <a:stretch>
            <a:fillRect/>
          </a:stretch>
        </p:blipFill>
        <p:spPr>
          <a:xfrm>
            <a:off x="6172200" y="2319701"/>
            <a:ext cx="5181600" cy="3363185"/>
          </a:xfrm>
          <a:prstGeom prst="rect">
            <a:avLst/>
          </a:prstGeom>
        </p:spPr>
      </p:pic>
    </p:spTree>
    <p:extLst>
      <p:ext uri="{BB962C8B-B14F-4D97-AF65-F5344CB8AC3E}">
        <p14:creationId xmlns:p14="http://schemas.microsoft.com/office/powerpoint/2010/main" val="13697418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IN" b="1" i="1"/>
              <a:t>Late Deflation</a:t>
            </a:r>
            <a:endParaRPr lang="en-IN"/>
          </a:p>
        </p:txBody>
      </p:sp>
      <p:sp>
        <p:nvSpPr>
          <p:cNvPr id="13" name="Content Placeholder 12"/>
          <p:cNvSpPr>
            <a:spLocks noGrp="1"/>
          </p:cNvSpPr>
          <p:nvPr>
            <p:ph sz="half" idx="1"/>
          </p:nvPr>
        </p:nvSpPr>
        <p:spPr>
          <a:xfrm>
            <a:off x="838200" y="1855693"/>
            <a:ext cx="5181600" cy="4321269"/>
          </a:xfrm>
        </p:spPr>
        <p:txBody>
          <a:bodyPr>
            <a:normAutofit fontScale="70000" lnSpcReduction="20000"/>
          </a:bodyPr>
          <a:lstStyle/>
          <a:p>
            <a:pPr algn="just">
              <a:lnSpc>
                <a:spcPct val="170000"/>
              </a:lnSpc>
            </a:pPr>
            <a:r>
              <a:rPr lang="en-IN" dirty="0"/>
              <a:t>Balloon is inflated (or partially ) at the beginning of ventricular ejection</a:t>
            </a:r>
          </a:p>
          <a:p>
            <a:pPr algn="just">
              <a:lnSpc>
                <a:spcPct val="170000"/>
              </a:lnSpc>
            </a:pPr>
            <a:r>
              <a:rPr lang="en-IN" dirty="0"/>
              <a:t>LV pumps against the resistance of inflated balloon</a:t>
            </a:r>
          </a:p>
          <a:p>
            <a:pPr algn="just">
              <a:lnSpc>
                <a:spcPct val="170000"/>
              </a:lnSpc>
            </a:pPr>
            <a:r>
              <a:rPr lang="en-IN" dirty="0"/>
              <a:t>Results in increase in workload of the ventricle and impedance of SV</a:t>
            </a:r>
          </a:p>
          <a:p>
            <a:pPr algn="just">
              <a:lnSpc>
                <a:spcPct val="170000"/>
              </a:lnSpc>
            </a:pPr>
            <a:r>
              <a:rPr lang="en-IN" dirty="0"/>
              <a:t>Hallmark of this timing error is BAEDP/ADIA higher than AEDP/DIA </a:t>
            </a:r>
          </a:p>
        </p:txBody>
      </p:sp>
      <p:pic>
        <p:nvPicPr>
          <p:cNvPr id="14" name="Content Placeholder 3"/>
          <p:cNvPicPr>
            <a:picLocks noGrp="1" noChangeAspect="1"/>
          </p:cNvPicPr>
          <p:nvPr>
            <p:ph sz="half" idx="2"/>
          </p:nvPr>
        </p:nvPicPr>
        <p:blipFill>
          <a:blip r:embed="rId3"/>
          <a:stretch>
            <a:fillRect/>
          </a:stretch>
        </p:blipFill>
        <p:spPr>
          <a:xfrm>
            <a:off x="6172200" y="2312022"/>
            <a:ext cx="5181600" cy="3378543"/>
          </a:xfrm>
          <a:prstGeom prst="rect">
            <a:avLst/>
          </a:prstGeom>
        </p:spPr>
      </p:pic>
    </p:spTree>
    <p:extLst>
      <p:ext uri="{BB962C8B-B14F-4D97-AF65-F5344CB8AC3E}">
        <p14:creationId xmlns:p14="http://schemas.microsoft.com/office/powerpoint/2010/main" val="41813450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Arrhythmia Timing on the IABP</a:t>
            </a:r>
            <a:br>
              <a:rPr lang="en-IN" b="1" dirty="0"/>
            </a:br>
            <a:endParaRPr lang="en-IN" dirty="0"/>
          </a:p>
        </p:txBody>
      </p:sp>
      <p:sp>
        <p:nvSpPr>
          <p:cNvPr id="3" name="Content Placeholder 2"/>
          <p:cNvSpPr>
            <a:spLocks noGrp="1"/>
          </p:cNvSpPr>
          <p:nvPr>
            <p:ph idx="1"/>
          </p:nvPr>
        </p:nvSpPr>
        <p:spPr>
          <a:xfrm>
            <a:off x="457200" y="1198880"/>
            <a:ext cx="11358880" cy="5313680"/>
          </a:xfrm>
        </p:spPr>
        <p:txBody>
          <a:bodyPr>
            <a:normAutofit fontScale="85000" lnSpcReduction="10000"/>
          </a:bodyPr>
          <a:lstStyle/>
          <a:p>
            <a:pPr algn="just">
              <a:lnSpc>
                <a:spcPct val="160000"/>
              </a:lnSpc>
            </a:pPr>
            <a:r>
              <a:rPr lang="en-IN" dirty="0"/>
              <a:t>In irregular rhythm conventional timing algorithms may have difficulty maintaining consistent appropriate inflation/deflation</a:t>
            </a:r>
          </a:p>
          <a:p>
            <a:pPr algn="just">
              <a:lnSpc>
                <a:spcPct val="160000"/>
              </a:lnSpc>
            </a:pPr>
            <a:r>
              <a:rPr lang="en-IN" dirty="0"/>
              <a:t> "Real Timing" (true R wave deflation) or "Arrhythmia Timing" modes may result in more </a:t>
            </a:r>
            <a:r>
              <a:rPr lang="en-IN" dirty="0" err="1"/>
              <a:t>efficent</a:t>
            </a:r>
            <a:r>
              <a:rPr lang="en-IN" dirty="0"/>
              <a:t> deflation timing</a:t>
            </a:r>
          </a:p>
          <a:p>
            <a:pPr algn="just">
              <a:lnSpc>
                <a:spcPct val="160000"/>
              </a:lnSpc>
            </a:pPr>
            <a:r>
              <a:rPr lang="en-IN" dirty="0"/>
              <a:t> Inflation timing is set as usual in these modes</a:t>
            </a:r>
          </a:p>
          <a:p>
            <a:pPr algn="just">
              <a:lnSpc>
                <a:spcPct val="160000"/>
              </a:lnSpc>
            </a:pPr>
            <a:r>
              <a:rPr lang="en-IN" dirty="0"/>
              <a:t>Deflation of the balloon is automatic once the next systolic cycle is identified</a:t>
            </a:r>
          </a:p>
          <a:p>
            <a:pPr algn="just">
              <a:lnSpc>
                <a:spcPct val="160000"/>
              </a:lnSpc>
            </a:pPr>
            <a:r>
              <a:rPr lang="en-IN" dirty="0"/>
              <a:t> The major benefit is having the full period of diastole augmented to enhance perfusion and minimizing the potential negative effects of early and/or late deflation</a:t>
            </a:r>
          </a:p>
        </p:txBody>
      </p:sp>
    </p:spTree>
    <p:extLst>
      <p:ext uri="{BB962C8B-B14F-4D97-AF65-F5344CB8AC3E}">
        <p14:creationId xmlns:p14="http://schemas.microsoft.com/office/powerpoint/2010/main" val="12797861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a:t>Balloon Pressure Waveform</a:t>
            </a:r>
            <a:endParaRPr lang="en-IN" b="1" dirty="0"/>
          </a:p>
        </p:txBody>
      </p:sp>
      <p:sp>
        <p:nvSpPr>
          <p:cNvPr id="3" name="Content Placeholder 2"/>
          <p:cNvSpPr>
            <a:spLocks noGrp="1"/>
          </p:cNvSpPr>
          <p:nvPr>
            <p:ph idx="1"/>
          </p:nvPr>
        </p:nvSpPr>
        <p:spPr/>
        <p:txBody>
          <a:bodyPr>
            <a:normAutofit/>
          </a:bodyPr>
          <a:lstStyle/>
          <a:p>
            <a:pPr algn="just">
              <a:lnSpc>
                <a:spcPct val="200000"/>
              </a:lnSpc>
            </a:pPr>
            <a:r>
              <a:rPr lang="en-IN" dirty="0"/>
              <a:t>The Balloon Pressure Waveform represents the helium movement between the console and the IAB catheter</a:t>
            </a:r>
          </a:p>
          <a:p>
            <a:pPr algn="just">
              <a:lnSpc>
                <a:spcPct val="200000"/>
              </a:lnSpc>
            </a:pPr>
            <a:r>
              <a:rPr lang="en-IN" dirty="0"/>
              <a:t> It is displayed as a calibrated, continuous waveform which allows objective assessment of </a:t>
            </a:r>
            <a:r>
              <a:rPr lang="en-IN" dirty="0" err="1"/>
              <a:t>counterpulsation</a:t>
            </a:r>
            <a:endParaRPr lang="en-IN" dirty="0"/>
          </a:p>
        </p:txBody>
      </p:sp>
    </p:spTree>
    <p:extLst>
      <p:ext uri="{BB962C8B-B14F-4D97-AF65-F5344CB8AC3E}">
        <p14:creationId xmlns:p14="http://schemas.microsoft.com/office/powerpoint/2010/main" val="2531980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692" y="773723"/>
            <a:ext cx="5668108" cy="5403240"/>
          </a:xfrm>
        </p:spPr>
        <p:txBody>
          <a:bodyPr>
            <a:normAutofit lnSpcReduction="10000"/>
          </a:bodyPr>
          <a:lstStyle/>
          <a:p>
            <a:pPr marL="0" indent="0">
              <a:buNone/>
            </a:pPr>
            <a:r>
              <a:rPr lang="en-IN" dirty="0"/>
              <a:t> </a:t>
            </a:r>
            <a:r>
              <a:rPr lang="en-IN" dirty="0">
                <a:solidFill>
                  <a:schemeClr val="accent2"/>
                </a:solidFill>
              </a:rPr>
              <a:t>BPW Height</a:t>
            </a:r>
          </a:p>
          <a:p>
            <a:pPr algn="just">
              <a:lnSpc>
                <a:spcPct val="150000"/>
              </a:lnSpc>
            </a:pPr>
            <a:r>
              <a:rPr lang="en-IN" dirty="0"/>
              <a:t>Reflects the pressure in the aorta</a:t>
            </a:r>
          </a:p>
          <a:p>
            <a:pPr algn="just">
              <a:lnSpc>
                <a:spcPct val="150000"/>
              </a:lnSpc>
            </a:pPr>
            <a:r>
              <a:rPr lang="en-IN" dirty="0"/>
              <a:t> Plateau pressure on the BPW should be within ±25mmHg of the AUG pressure</a:t>
            </a:r>
          </a:p>
          <a:p>
            <a:pPr marL="0" indent="0" algn="just">
              <a:lnSpc>
                <a:spcPct val="150000"/>
              </a:lnSpc>
              <a:buNone/>
            </a:pPr>
            <a:r>
              <a:rPr lang="en-IN" dirty="0"/>
              <a:t> </a:t>
            </a:r>
            <a:r>
              <a:rPr lang="en-IN" dirty="0">
                <a:solidFill>
                  <a:schemeClr val="accent2"/>
                </a:solidFill>
              </a:rPr>
              <a:t>BPW Width</a:t>
            </a:r>
          </a:p>
          <a:p>
            <a:pPr algn="just">
              <a:lnSpc>
                <a:spcPct val="150000"/>
              </a:lnSpc>
            </a:pPr>
            <a:r>
              <a:rPr lang="en-IN" dirty="0"/>
              <a:t>Reflects approximately the duration in which the balloon is inflated</a:t>
            </a:r>
          </a:p>
          <a:p>
            <a:pPr algn="just">
              <a:lnSpc>
                <a:spcPct val="150000"/>
              </a:lnSpc>
            </a:pPr>
            <a:endParaRPr lang="en-IN" dirty="0"/>
          </a:p>
          <a:p>
            <a:pPr marL="0" indent="0">
              <a:buNone/>
            </a:pPr>
            <a:endParaRPr lang="en-IN" dirty="0"/>
          </a:p>
          <a:p>
            <a:endParaRPr lang="en-IN" dirty="0"/>
          </a:p>
        </p:txBody>
      </p:sp>
      <p:pic>
        <p:nvPicPr>
          <p:cNvPr id="6" name="Content Placeholder 3"/>
          <p:cNvPicPr>
            <a:picLocks noGrp="1" noChangeAspect="1"/>
          </p:cNvPicPr>
          <p:nvPr>
            <p:ph sz="half" idx="2"/>
          </p:nvPr>
        </p:nvPicPr>
        <p:blipFill>
          <a:blip r:embed="rId2"/>
          <a:stretch>
            <a:fillRect/>
          </a:stretch>
        </p:blipFill>
        <p:spPr>
          <a:xfrm>
            <a:off x="6129495" y="1095270"/>
            <a:ext cx="5828043" cy="5081693"/>
          </a:xfrm>
          <a:prstGeom prst="rect">
            <a:avLst/>
          </a:prstGeom>
        </p:spPr>
      </p:pic>
    </p:spTree>
    <p:extLst>
      <p:ext uri="{BB962C8B-B14F-4D97-AF65-F5344CB8AC3E}">
        <p14:creationId xmlns:p14="http://schemas.microsoft.com/office/powerpoint/2010/main" val="244539151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1431</TotalTime>
  <Words>6168</Words>
  <Application>Microsoft Office PowerPoint</Application>
  <PresentationFormat>Widescreen</PresentationFormat>
  <Paragraphs>676</Paragraphs>
  <Slides>108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108</vt:i4>
      </vt:variant>
    </vt:vector>
  </HeadingPairs>
  <TitlesOfParts>
    <vt:vector size="116" baseType="lpstr">
      <vt:lpstr>Arial</vt:lpstr>
      <vt:lpstr>Calibri</vt:lpstr>
      <vt:lpstr>Calibri Light</vt:lpstr>
      <vt:lpstr>Helvetica Light</vt:lpstr>
      <vt:lpstr>Helvetica Neue Light</vt:lpstr>
      <vt:lpstr>Wingdings 2</vt:lpstr>
      <vt:lpstr>HDOfficeLightV0</vt:lpstr>
      <vt:lpstr>Office Theme</vt:lpstr>
      <vt:lpstr>IABP</vt:lpstr>
      <vt:lpstr>PowerPoint Presentation</vt:lpstr>
      <vt:lpstr>AIM</vt:lpstr>
      <vt:lpstr>HISTORY</vt:lpstr>
      <vt:lpstr>HISTORY</vt:lpstr>
      <vt:lpstr>HISTORY</vt:lpstr>
      <vt:lpstr>PowerPoint Presentation</vt:lpstr>
      <vt:lpstr>Cardiac Physiology </vt:lpstr>
      <vt:lpstr>PowerPoint Presentation</vt:lpstr>
      <vt:lpstr>Anatomy and Physiology as Related to Counterpulsation Therapy</vt:lpstr>
      <vt:lpstr>Diastolic Events</vt:lpstr>
      <vt:lpstr>Ventricular Filling </vt:lpstr>
      <vt:lpstr>PowerPoint Presentation</vt:lpstr>
      <vt:lpstr>Atrial Contraction</vt:lpstr>
      <vt:lpstr>Systolic Events</vt:lpstr>
      <vt:lpstr>Rapid Ventricular Ejection</vt:lpstr>
      <vt:lpstr>Reduced Ventricular Ejection-start of relaxation</vt:lpstr>
      <vt:lpstr>Determinants of Cardiac Output </vt:lpstr>
      <vt:lpstr>Preload</vt:lpstr>
      <vt:lpstr>Afterload</vt:lpstr>
      <vt:lpstr>Contractility </vt:lpstr>
      <vt:lpstr>Physiology of coronary circulation </vt:lpstr>
      <vt:lpstr>PowerPoint Presentation</vt:lpstr>
      <vt:lpstr>               Myocardial Oxygen Balance </vt:lpstr>
      <vt:lpstr>Supply </vt:lpstr>
      <vt:lpstr>PowerPoint Presentation</vt:lpstr>
      <vt:lpstr>The Law of Laplace</vt:lpstr>
      <vt:lpstr>PowerPoint Presentation</vt:lpstr>
      <vt:lpstr>Heart Rate</vt:lpstr>
      <vt:lpstr>Contractility</vt:lpstr>
      <vt:lpstr>Principles of IABC </vt:lpstr>
      <vt:lpstr> </vt:lpstr>
      <vt:lpstr>Principles of Intra-Aortic Balloon Counterpulsation </vt:lpstr>
      <vt:lpstr>PowerPoint Presentation</vt:lpstr>
      <vt:lpstr>PowerPoint Presentation</vt:lpstr>
      <vt:lpstr>Volume Displacement </vt:lpstr>
      <vt:lpstr>Balloon Inflation: Hemodynamics</vt:lpstr>
      <vt:lpstr>Benefits of Accurately Timed Inflation</vt:lpstr>
      <vt:lpstr>Balloon Deflation: Hemodynamics</vt:lpstr>
      <vt:lpstr>PowerPoint Presentation</vt:lpstr>
      <vt:lpstr>PowerPoint Presentation</vt:lpstr>
      <vt:lpstr>   Physiological effects of IABP</vt:lpstr>
      <vt:lpstr>PowerPoint Presentation</vt:lpstr>
      <vt:lpstr>Clinical Correlates of IAB Pumping </vt:lpstr>
      <vt:lpstr>PowerPoint Presentation</vt:lpstr>
      <vt:lpstr>Indications</vt:lpstr>
      <vt:lpstr>PowerPoint Presentation</vt:lpstr>
      <vt:lpstr>PowerPoint Presentation</vt:lpstr>
      <vt:lpstr>PowerPoint Presentation</vt:lpstr>
      <vt:lpstr>WHAT MAJOR STUDIES SAY……..</vt:lpstr>
      <vt:lpstr>PowerPoint Presentation</vt:lpstr>
      <vt:lpstr>PowerPoint Presentation</vt:lpstr>
      <vt:lpstr>CONTRAINDICATIONS</vt:lpstr>
      <vt:lpstr>PowerPoint Presentation</vt:lpstr>
      <vt:lpstr>COMPLICATIONS</vt:lpstr>
      <vt:lpstr>Complications of the Intra-Aortic Balloon Pump </vt:lpstr>
      <vt:lpstr>PowerPoint Presentation</vt:lpstr>
      <vt:lpstr>The balloon pump device</vt:lpstr>
      <vt:lpstr>PowerPoint Presentation</vt:lpstr>
      <vt:lpstr>Balloon catheters </vt:lpstr>
      <vt:lpstr>The driving gas </vt:lpstr>
      <vt:lpstr>IAB Catheter Insertion </vt:lpstr>
      <vt:lpstr> Balloon Sizing </vt:lpstr>
      <vt:lpstr>PowerPoint Presentation</vt:lpstr>
      <vt:lpstr>PowerPoint Presentation</vt:lpstr>
      <vt:lpstr>INSERTION TECHNIQUE</vt:lpstr>
      <vt:lpstr>POSITIONING</vt:lpstr>
      <vt:lpstr>Positioning</vt:lpstr>
      <vt:lpstr>HOW TO ADJUST IABP</vt:lpstr>
      <vt:lpstr>OPERATION MODE</vt:lpstr>
      <vt:lpstr>OPERATION MODES</vt:lpstr>
      <vt:lpstr>Trigger Modes</vt:lpstr>
      <vt:lpstr>ECG Pattern </vt:lpstr>
      <vt:lpstr>ECG Peak </vt:lpstr>
      <vt:lpstr>AFIB </vt:lpstr>
      <vt:lpstr>AP</vt:lpstr>
      <vt:lpstr>PowerPoint Presentation</vt:lpstr>
      <vt:lpstr>APACE</vt:lpstr>
      <vt:lpstr>Internal (Operator Mode only) </vt:lpstr>
      <vt:lpstr>Timing of balloon inflation and deflation</vt:lpstr>
      <vt:lpstr>PowerPoint Presentation</vt:lpstr>
      <vt:lpstr>Inflation Timing</vt:lpstr>
      <vt:lpstr>PowerPoint Presentation</vt:lpstr>
      <vt:lpstr>PowerPoint Presentation</vt:lpstr>
      <vt:lpstr>PowerPoint Presentation</vt:lpstr>
      <vt:lpstr>PowerPoint Presentation</vt:lpstr>
      <vt:lpstr>Deflation Timing</vt:lpstr>
      <vt:lpstr>PowerPoint Presentation</vt:lpstr>
      <vt:lpstr>PowerPoint Presentation</vt:lpstr>
      <vt:lpstr>PowerPoint Presentation</vt:lpstr>
      <vt:lpstr>PowerPoint Presentation</vt:lpstr>
      <vt:lpstr>Errors in Timing</vt:lpstr>
      <vt:lpstr>Early inflation</vt:lpstr>
      <vt:lpstr>Late Inflation</vt:lpstr>
      <vt:lpstr>Early Deflation</vt:lpstr>
      <vt:lpstr>Late Deflation</vt:lpstr>
      <vt:lpstr>Arrhythmia Timing on the IABP </vt:lpstr>
      <vt:lpstr>Balloon Pressure Waveform</vt:lpstr>
      <vt:lpstr>PowerPoint Presentation</vt:lpstr>
      <vt:lpstr>PowerPoint Presentation</vt:lpstr>
      <vt:lpstr>MAINTENANCE CARE</vt:lpstr>
      <vt:lpstr>OBSERVATIONS</vt:lpstr>
      <vt:lpstr>OBSERVATIONS</vt:lpstr>
      <vt:lpstr>Weaning from the Intra-Aortic Balloon Pump</vt:lpstr>
      <vt:lpstr>IABP support may be discontinued if…..</vt:lpstr>
      <vt:lpstr>IABP REMOVAL</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divya mukund</dc:creator>
  <cp:lastModifiedBy>divya mukund</cp:lastModifiedBy>
  <cp:revision>142</cp:revision>
  <dcterms:created xsi:type="dcterms:W3CDTF">2017-02-08T16:14:19Z</dcterms:created>
  <dcterms:modified xsi:type="dcterms:W3CDTF">2017-02-14T01:46:34Z</dcterms:modified>
</cp:coreProperties>
</file>